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9.xml" ContentType="application/vnd.openxmlformats-officedocument.presentationml.notesSlide+xml"/>
  <Override PartName="/ppt/tags/tag133.xml" ContentType="application/vnd.openxmlformats-officedocument.presentationml.tags+xml"/>
  <Override PartName="/ppt/notesSlides/notesSlide20.xml" ContentType="application/vnd.openxmlformats-officedocument.presentationml.notesSlide+xml"/>
  <Override PartName="/ppt/tags/tag134.xml" ContentType="application/vnd.openxmlformats-officedocument.presentationml.tags+xml"/>
  <Override PartName="/ppt/notesSlides/notesSlide2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6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7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32" r:id="rId1"/>
    <p:sldMasterId id="2147484117" r:id="rId2"/>
    <p:sldMasterId id="2147485047" r:id="rId3"/>
    <p:sldMasterId id="2147485061" r:id="rId4"/>
    <p:sldMasterId id="2147485074" r:id="rId5"/>
    <p:sldMasterId id="2147485096" r:id="rId6"/>
  </p:sldMasterIdLst>
  <p:notesMasterIdLst>
    <p:notesMasterId r:id="rId37"/>
  </p:notesMasterIdLst>
  <p:handoutMasterIdLst>
    <p:handoutMasterId r:id="rId38"/>
  </p:handoutMasterIdLst>
  <p:sldIdLst>
    <p:sldId id="2270" r:id="rId7"/>
    <p:sldId id="2286" r:id="rId8"/>
    <p:sldId id="2278" r:id="rId9"/>
    <p:sldId id="2294" r:id="rId10"/>
    <p:sldId id="2273" r:id="rId11"/>
    <p:sldId id="2308" r:id="rId12"/>
    <p:sldId id="2275" r:id="rId13"/>
    <p:sldId id="2296" r:id="rId14"/>
    <p:sldId id="2299" r:id="rId15"/>
    <p:sldId id="2301" r:id="rId16"/>
    <p:sldId id="2302" r:id="rId17"/>
    <p:sldId id="2300" r:id="rId18"/>
    <p:sldId id="2297" r:id="rId19"/>
    <p:sldId id="2246" r:id="rId20"/>
    <p:sldId id="2247" r:id="rId21"/>
    <p:sldId id="2248" r:id="rId22"/>
    <p:sldId id="2283" r:id="rId23"/>
    <p:sldId id="2284" r:id="rId24"/>
    <p:sldId id="2282" r:id="rId25"/>
    <p:sldId id="2251" r:id="rId26"/>
    <p:sldId id="2262" r:id="rId27"/>
    <p:sldId id="2304" r:id="rId28"/>
    <p:sldId id="2305" r:id="rId29"/>
    <p:sldId id="2306" r:id="rId30"/>
    <p:sldId id="2307" r:id="rId31"/>
    <p:sldId id="2289" r:id="rId32"/>
    <p:sldId id="2250" r:id="rId33"/>
    <p:sldId id="2264" r:id="rId34"/>
    <p:sldId id="2303" r:id="rId35"/>
    <p:sldId id="2192" r:id="rId36"/>
  </p:sldIdLst>
  <p:sldSz cx="9906000" cy="6858000" type="A4"/>
  <p:notesSz cx="6797675" cy="9928225"/>
  <p:custDataLst>
    <p:tags r:id="rId39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7770"/>
    <a:srgbClr val="006600"/>
    <a:srgbClr val="DFF5C0"/>
    <a:srgbClr val="32C10B"/>
    <a:srgbClr val="72AF2F"/>
    <a:srgbClr val="FBE0DD"/>
    <a:srgbClr val="E9F8D4"/>
    <a:srgbClr val="DFF1CB"/>
    <a:srgbClr val="F8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9647" autoAdjust="0"/>
  </p:normalViewPr>
  <p:slideViewPr>
    <p:cSldViewPr>
      <p:cViewPr>
        <p:scale>
          <a:sx n="75" d="100"/>
          <a:sy n="75" d="100"/>
        </p:scale>
        <p:origin x="-768" y="-846"/>
      </p:cViewPr>
      <p:guideLst>
        <p:guide orient="horz" pos="5"/>
        <p:guide pos="6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64" y="1818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70F3F44-21A1-4A40-913E-FF9A056C5288}" type="datetime1">
              <a:rPr lang="hu-HU"/>
              <a:pPr>
                <a:defRPr/>
              </a:pPr>
              <a:t>2013. 05. 27.</a:t>
            </a:fld>
            <a:endParaRPr lang="hu-HU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5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E5F1D23-B1F2-40C6-A554-205D9A21F3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59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2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t" anchorCtr="0" compatLnSpc="1">
            <a:prstTxWarp prst="textNoShape">
              <a:avLst/>
            </a:prstTxWarp>
          </a:bodyPr>
          <a:lstStyle>
            <a:lvl1pPr defTabSz="920750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OTP Bank Investor Relations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3"/>
            <a:ext cx="2946400" cy="2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0083E64B-0884-4401-88B5-D0987F5687FD}" type="datetime1">
              <a:rPr lang="hu-HU"/>
              <a:pPr>
                <a:defRPr/>
              </a:pPr>
              <a:t>2013. 05. 27.</a:t>
            </a:fld>
            <a:endParaRPr lang="hu-H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1475" y="271463"/>
            <a:ext cx="6057900" cy="419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4325" y="4672764"/>
            <a:ext cx="6169025" cy="48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56723"/>
            <a:ext cx="2946400" cy="2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b" anchorCtr="0" compatLnSpc="1">
            <a:prstTxWarp prst="textNoShape">
              <a:avLst/>
            </a:prstTxWarp>
          </a:bodyPr>
          <a:lstStyle>
            <a:lvl1pPr defTabSz="920750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OTP Bank Közgyűlés - 2007. április 27.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56723"/>
            <a:ext cx="2946400" cy="2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6" rIns="91915" bIns="4595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F6A5F729-18E7-42CA-9FD3-FC3F753501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5406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just" rtl="0" eaLnBrk="0" fontAlgn="base" hangingPunct="0">
      <a:spcBef>
        <a:spcPct val="1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73050" indent="-93663" algn="just" rtl="0" eaLnBrk="0" fontAlgn="base" hangingPunct="0">
      <a:spcBef>
        <a:spcPct val="1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28650" indent="-176213" algn="just" rtl="0" eaLnBrk="0" fontAlgn="base" hangingPunct="0">
      <a:spcBef>
        <a:spcPct val="1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79500" indent="-177800" algn="just" rtl="0" eaLnBrk="0" fontAlgn="base" hangingPunct="0">
      <a:spcBef>
        <a:spcPct val="1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436688" indent="-177800" algn="just" rtl="0" eaLnBrk="0" fontAlgn="base" hangingPunct="0">
      <a:spcBef>
        <a:spcPct val="1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09"/>
            <a:fld id="{443876A9-2062-4F39-B24F-99064A569C72}" type="slidenum">
              <a:rPr lang="hu-HU" smtClean="0"/>
              <a:pPr defTabSz="911409"/>
              <a:t>1</a:t>
            </a:fld>
            <a:endParaRPr lang="hu-HU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11409"/>
            <a:fld id="{E3D0C88F-EA3F-46E3-9462-84744C6419D4}" type="slidenum">
              <a:rPr lang="hu-HU" sz="1000" b="0"/>
              <a:pPr algn="r" defTabSz="911409"/>
              <a:t>1</a:t>
            </a:fld>
            <a:endParaRPr lang="hu-HU" sz="1000" b="0" dirty="0"/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defTabSz="909877"/>
            <a:endParaRPr lang="en-GB" sz="1000" b="0" dirty="0"/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4" y="0"/>
            <a:ext cx="294738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algn="r" defTabSz="909877"/>
            <a:endParaRPr lang="en-GB" sz="1000" b="0" dirty="0"/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defTabSz="909877"/>
            <a:endParaRPr lang="en-GB" sz="1000" b="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09877"/>
            <a:endParaRPr lang="en-GB" sz="1000" b="0" dirty="0"/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09"/>
            <a:fld id="{443876A9-2062-4F39-B24F-99064A569C72}" type="slidenum">
              <a:rPr lang="hu-HU" smtClean="0"/>
              <a:pPr defTabSz="911409"/>
              <a:t>12</a:t>
            </a:fld>
            <a:endParaRPr lang="hu-HU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11409"/>
            <a:fld id="{E3D0C88F-EA3F-46E3-9462-84744C6419D4}" type="slidenum">
              <a:rPr lang="hu-HU" sz="1000" b="0"/>
              <a:pPr algn="r" defTabSz="911409"/>
              <a:t>12</a:t>
            </a:fld>
            <a:endParaRPr lang="hu-HU" sz="1000" b="0" dirty="0"/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defTabSz="909877"/>
            <a:endParaRPr lang="en-GB" sz="1000" b="0" dirty="0"/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4" y="0"/>
            <a:ext cx="294738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algn="r" defTabSz="909877"/>
            <a:endParaRPr lang="en-GB" sz="1000" b="0" dirty="0"/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defTabSz="909877"/>
            <a:endParaRPr lang="en-GB" sz="1000" b="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09877"/>
            <a:endParaRPr lang="en-GB" sz="1000" b="0" dirty="0"/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13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14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15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16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09"/>
            <a:fld id="{443876A9-2062-4F39-B24F-99064A569C72}" type="slidenum">
              <a:rPr lang="hu-HU" smtClean="0"/>
              <a:pPr defTabSz="911409"/>
              <a:t>17</a:t>
            </a:fld>
            <a:endParaRPr lang="hu-HU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11409"/>
            <a:fld id="{E3D0C88F-EA3F-46E3-9462-84744C6419D4}" type="slidenum">
              <a:rPr lang="hu-HU" sz="1000" b="0"/>
              <a:pPr algn="r" defTabSz="911409"/>
              <a:t>17</a:t>
            </a:fld>
            <a:endParaRPr lang="hu-HU" sz="1000" b="0" dirty="0"/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defTabSz="909877"/>
            <a:endParaRPr lang="en-GB" sz="1000" b="0" dirty="0"/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4" y="0"/>
            <a:ext cx="294738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algn="r" defTabSz="909877"/>
            <a:endParaRPr lang="en-GB" sz="1000" b="0" dirty="0"/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defTabSz="909877"/>
            <a:endParaRPr lang="en-GB" sz="1000" b="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09877"/>
            <a:endParaRPr lang="en-GB" sz="1000" b="0" dirty="0"/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18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13"/>
            <a:fld id="{443876A9-2062-4F39-B24F-99064A569C72}" type="slidenum">
              <a:rPr lang="hu-HU" smtClean="0">
                <a:solidFill>
                  <a:prstClr val="black"/>
                </a:solidFill>
              </a:rPr>
              <a:pPr defTabSz="908413"/>
              <a:t>19</a:t>
            </a:fld>
            <a:endParaRPr lang="hu-HU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8" y="9655653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 anchor="b"/>
          <a:lstStyle/>
          <a:p>
            <a:pPr algn="r" defTabSz="908413"/>
            <a:fld id="{E3D0C88F-EA3F-46E3-9462-84744C6419D4}" type="slidenum">
              <a:rPr lang="hu-HU" sz="1000">
                <a:solidFill>
                  <a:prstClr val="black"/>
                </a:solidFill>
              </a:rPr>
              <a:pPr algn="r" defTabSz="908413"/>
              <a:t>19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/>
          <a:lstStyle/>
          <a:p>
            <a:pPr defTabSz="90688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8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/>
          <a:lstStyle/>
          <a:p>
            <a:pPr algn="r" defTabSz="90688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3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 anchor="b"/>
          <a:lstStyle/>
          <a:p>
            <a:pPr defTabSz="90688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8" y="9655653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 anchor="b"/>
          <a:lstStyle/>
          <a:p>
            <a:pPr algn="r" defTabSz="90688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3050" y="273050"/>
            <a:ext cx="6205538" cy="4297363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41"/>
            <a:fld id="{443876A9-2062-4F39-B24F-99064A569C72}" type="slidenum">
              <a:rPr lang="hu-HU" smtClean="0">
                <a:solidFill>
                  <a:prstClr val="black"/>
                </a:solidFill>
              </a:rPr>
              <a:pPr defTabSz="911241"/>
              <a:t>20</a:t>
            </a:fld>
            <a:endParaRPr lang="hu-HU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6" y="9655652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algn="r" defTabSz="911241"/>
            <a:fld id="{E3D0C88F-EA3F-46E3-9462-84744C6419D4}" type="slidenum">
              <a:rPr lang="hu-HU" sz="1000">
                <a:solidFill>
                  <a:prstClr val="black"/>
                </a:solidFill>
              </a:rPr>
              <a:pPr algn="r" defTabSz="911241"/>
              <a:t>20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/>
          <a:lstStyle/>
          <a:p>
            <a:pPr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6" y="1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/>
          <a:lstStyle/>
          <a:p>
            <a:pPr algn="r"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2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6" y="9655652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algn="r"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41"/>
            <a:fld id="{443876A9-2062-4F39-B24F-99064A569C72}" type="slidenum">
              <a:rPr lang="hu-HU" smtClean="0">
                <a:solidFill>
                  <a:prstClr val="black"/>
                </a:solidFill>
              </a:rPr>
              <a:pPr defTabSz="911241"/>
              <a:t>21</a:t>
            </a:fld>
            <a:endParaRPr lang="hu-HU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6" y="9655652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algn="r" defTabSz="911241"/>
            <a:fld id="{E3D0C88F-EA3F-46E3-9462-84744C6419D4}" type="slidenum">
              <a:rPr lang="hu-HU" sz="1000">
                <a:solidFill>
                  <a:prstClr val="black"/>
                </a:solidFill>
              </a:rPr>
              <a:pPr algn="r" defTabSz="911241"/>
              <a:t>21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/>
          <a:lstStyle/>
          <a:p>
            <a:pPr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6" y="1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/>
          <a:lstStyle/>
          <a:p>
            <a:pPr algn="r"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2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6" y="9655652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48" rIns="91501" bIns="45748" anchor="b"/>
          <a:lstStyle/>
          <a:p>
            <a:pPr algn="r" defTabSz="9097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108B-3F5D-43AE-BB11-A9F52791F6B8}" type="slidenum">
              <a:rPr lang="hu-HU" smtClean="0"/>
              <a:pPr/>
              <a:t>22</a:t>
            </a:fld>
            <a:endParaRPr lang="hu-HU" dirty="0" smtClean="0"/>
          </a:p>
        </p:txBody>
      </p:sp>
      <p:sp>
        <p:nvSpPr>
          <p:cNvPr id="6" name="Jegyzetek helye 5"/>
          <p:cNvSpPr txBox="1">
            <a:spLocks/>
          </p:cNvSpPr>
          <p:nvPr/>
        </p:nvSpPr>
        <p:spPr bwMode="auto">
          <a:xfrm>
            <a:off x="473515" y="4153895"/>
            <a:ext cx="6278849" cy="2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9" tIns="45749" rIns="91499" bIns="45749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Bankadók világszerte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7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10" y="4378955"/>
            <a:ext cx="6075675" cy="42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>
          <a:xfrm>
            <a:off x="565150" y="147638"/>
            <a:ext cx="5668963" cy="3925887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108B-3F5D-43AE-BB11-A9F52791F6B8}" type="slidenum">
              <a:rPr lang="hu-HU" smtClean="0"/>
              <a:pPr/>
              <a:t>23</a:t>
            </a:fld>
            <a:endParaRPr lang="hu-HU" dirty="0" smtClean="0"/>
          </a:p>
        </p:txBody>
      </p:sp>
      <p:sp>
        <p:nvSpPr>
          <p:cNvPr id="6" name="Jegyzetek helye 5"/>
          <p:cNvSpPr txBox="1">
            <a:spLocks/>
          </p:cNvSpPr>
          <p:nvPr/>
        </p:nvSpPr>
        <p:spPr bwMode="auto">
          <a:xfrm>
            <a:off x="473515" y="4153895"/>
            <a:ext cx="6278849" cy="2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9" tIns="45749" rIns="91499" bIns="45749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Bankadók világszerte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7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10" y="4378955"/>
            <a:ext cx="6075675" cy="42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>
          <a:xfrm>
            <a:off x="565150" y="147638"/>
            <a:ext cx="5668963" cy="3925887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41"/>
            <a:fld id="{443876A9-2062-4F39-B24F-99064A569C72}" type="slidenum">
              <a:rPr lang="hu-HU" smtClean="0">
                <a:solidFill>
                  <a:prstClr val="black"/>
                </a:solidFill>
              </a:rPr>
              <a:pPr defTabSz="911341"/>
              <a:t>24</a:t>
            </a:fld>
            <a:endParaRPr lang="hu-HU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6" y="9655651"/>
            <a:ext cx="2947381" cy="2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0" tIns="45754" rIns="91510" bIns="45754" anchor="b"/>
          <a:lstStyle/>
          <a:p>
            <a:pPr algn="r" defTabSz="911341"/>
            <a:fld id="{E3D0C88F-EA3F-46E3-9462-84744C6419D4}" type="slidenum">
              <a:rPr lang="hu-HU" sz="1000">
                <a:solidFill>
                  <a:prstClr val="black"/>
                </a:solidFill>
              </a:rPr>
              <a:pPr algn="r" defTabSz="911341"/>
              <a:t>24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0" tIns="45754" rIns="91510" bIns="45754"/>
          <a:lstStyle/>
          <a:p>
            <a:pPr defTabSz="9098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6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0" tIns="45754" rIns="91510" bIns="45754"/>
          <a:lstStyle/>
          <a:p>
            <a:pPr algn="r" defTabSz="9098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0" tIns="45754" rIns="91510" bIns="45754" anchor="b"/>
          <a:lstStyle/>
          <a:p>
            <a:pPr defTabSz="9098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6" y="9655651"/>
            <a:ext cx="2947381" cy="2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0" tIns="45754" rIns="91510" bIns="45754" anchor="b"/>
          <a:lstStyle/>
          <a:p>
            <a:pPr algn="r" defTabSz="909810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3050" y="273050"/>
            <a:ext cx="6205538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26670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solidFill>
                  <a:srgbClr val="000000"/>
                </a:solidFill>
              </a:rPr>
              <a:t>Mindez </a:t>
            </a:r>
            <a:r>
              <a:rPr lang="hu-HU" sz="1100" dirty="0">
                <a:solidFill>
                  <a:srgbClr val="000000"/>
                </a:solidFill>
              </a:rPr>
              <a:t>tükröződik a</a:t>
            </a:r>
            <a:r>
              <a:rPr lang="hu-HU" sz="1100" dirty="0"/>
              <a:t> </a:t>
            </a:r>
            <a:r>
              <a:rPr lang="hu-HU" sz="1100" dirty="0" err="1"/>
              <a:t>Német-Magyar</a:t>
            </a:r>
            <a:r>
              <a:rPr lang="hu-HU" sz="1100" dirty="0"/>
              <a:t> Ipari és Kereskedelmi kamara éves konjunktúra-jelentésében is. A kamara ugyanis minden év első felében megkérdezi a régiós országokban tevékenykedő német és osztrák cégek vezetőit arról, hogy különböző szempontok szerint miképpen ítélik meg az adott ország befektetői környezetének alakulását. Emiatt a jelentésekből nemcsak arra lehet következtetni, hogy az egyes országokon belül miképpen alakulnak a folyamatok, hanem arra is, hogy mindez országok között milyen elmozdulásokat eredményez. </a:t>
            </a:r>
          </a:p>
          <a:p>
            <a:pPr defTabSz="266700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/>
          </a:p>
          <a:p>
            <a:pPr defTabSz="26670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/>
              <a:t>A kamara 2012. évi felmérésében 196 különböző ágazatban tevékenykedő, különböző méretű cég vezetőjét </a:t>
            </a:r>
            <a:r>
              <a:rPr lang="hu-HU" sz="1100" dirty="0" smtClean="0"/>
              <a:t>kérdezték </a:t>
            </a:r>
            <a:r>
              <a:rPr lang="hu-HU" sz="1100" dirty="0"/>
              <a:t>meg a magyarországi folyamatokról alkotott véleményükkel kapcsolatban. Az eredmények drámai elmozdulást mutatnak, lényegében függetlenül attól, hogy az adott cég melyik ágazatban tevékenykedik:</a:t>
            </a:r>
          </a:p>
          <a:p>
            <a:pPr marL="228600" indent="-228600" defTabSz="2667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100" dirty="0"/>
              <a:t>A régiós tőkevonzási rangsorban Magyarország a 10. helyre esett vissza a 4. helyről (a 2011. évi jó helyezés a jelentés szerint elsősorban a megelőlegezett bizalomról szólt).</a:t>
            </a:r>
          </a:p>
          <a:p>
            <a:pPr marL="228600" indent="-228600" defTabSz="2667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100" dirty="0"/>
              <a:t>A cégvezetők szerint a gazdaságpolitika legsürgősebben orvosolandó kérdésévé 2007 után ismét a gazdaságpolitika kiszámíthatatlansága vált, miközben a kiszámíthatósággal kapcsolatos elégedetlenség új csúcsra emelkedett.</a:t>
            </a:r>
          </a:p>
          <a:p>
            <a:pPr marL="228600" indent="-228600" defTabSz="2667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100" dirty="0"/>
              <a:t>A cégvezetők szerint a gazdaságpolitika második legsürgősebben orvosolandó kérdésévé a jogbiztonság vált, ami 2010 előtt Magyarország esetében soha nem volt az első 10 legfontosabb probléma között és drámaian megemelkedett a nagyon elégedetlenek aránya. </a:t>
            </a:r>
          </a:p>
          <a:p>
            <a:pPr marL="228600" indent="-228600" defTabSz="2667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1100" dirty="0"/>
              <a:t>A befektetők immár 29%-a gondolja úgy, hogy ha ismét döntene, nem Magyarországot választaná befektetései helyszínéül, ami mindenkori csúcs (2008: 27%, 2011: 17%). 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09"/>
            <a:fld id="{443876A9-2062-4F39-B24F-99064A569C72}" type="slidenum">
              <a:rPr lang="hu-HU" smtClean="0"/>
              <a:pPr defTabSz="911409"/>
              <a:t>25</a:t>
            </a:fld>
            <a:endParaRPr lang="hu-HU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11409"/>
            <a:fld id="{E3D0C88F-EA3F-46E3-9462-84744C6419D4}" type="slidenum">
              <a:rPr lang="hu-HU" sz="1000" b="0"/>
              <a:pPr algn="r" defTabSz="911409"/>
              <a:t>25</a:t>
            </a:fld>
            <a:endParaRPr lang="hu-HU" sz="1000" b="0" dirty="0"/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defTabSz="909877"/>
            <a:endParaRPr lang="en-GB" sz="1000" b="0" dirty="0"/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4" y="0"/>
            <a:ext cx="294738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algn="r" defTabSz="909877"/>
            <a:endParaRPr lang="en-GB" sz="1000" b="0" dirty="0"/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defTabSz="909877"/>
            <a:endParaRPr lang="en-GB" sz="1000" b="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09877"/>
            <a:endParaRPr lang="en-GB" sz="1000" b="0" dirty="0"/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26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27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28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108B-3F5D-43AE-BB11-A9F52791F6B8}" type="slidenum">
              <a:rPr lang="hu-HU" smtClean="0"/>
              <a:pPr/>
              <a:t>29</a:t>
            </a:fld>
            <a:endParaRPr lang="hu-HU" dirty="0" smtClean="0"/>
          </a:p>
        </p:txBody>
      </p:sp>
      <p:sp>
        <p:nvSpPr>
          <p:cNvPr id="6" name="Jegyzetek helye 5"/>
          <p:cNvSpPr txBox="1">
            <a:spLocks/>
          </p:cNvSpPr>
          <p:nvPr/>
        </p:nvSpPr>
        <p:spPr bwMode="auto">
          <a:xfrm>
            <a:off x="473515" y="4153895"/>
            <a:ext cx="6278849" cy="2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9" tIns="45749" rIns="91499" bIns="45749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Bankadók világszerte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7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10" y="4378955"/>
            <a:ext cx="6075675" cy="42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>
          <a:xfrm>
            <a:off x="565150" y="147638"/>
            <a:ext cx="5668963" cy="3925887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09"/>
            <a:fld id="{443876A9-2062-4F39-B24F-99064A569C72}" type="slidenum">
              <a:rPr lang="hu-HU" smtClean="0"/>
              <a:pPr defTabSz="911409"/>
              <a:t>7</a:t>
            </a:fld>
            <a:endParaRPr lang="hu-HU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11409"/>
            <a:fld id="{E3D0C88F-EA3F-46E3-9462-84744C6419D4}" type="slidenum">
              <a:rPr lang="hu-HU" sz="1000" b="0"/>
              <a:pPr algn="r" defTabSz="911409"/>
              <a:t>7</a:t>
            </a:fld>
            <a:endParaRPr lang="hu-HU" sz="1000" b="0" dirty="0"/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defTabSz="909877"/>
            <a:endParaRPr lang="en-GB" sz="1000" b="0" dirty="0"/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3848774" y="0"/>
            <a:ext cx="294738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/>
          <a:lstStyle/>
          <a:p>
            <a:pPr algn="r" defTabSz="909877"/>
            <a:endParaRPr lang="en-GB" sz="1000" b="0" dirty="0"/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0" y="9655651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defTabSz="909877"/>
            <a:endParaRPr lang="en-GB" sz="1000" b="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848774" y="9655651"/>
            <a:ext cx="294738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7" rIns="91517" bIns="45757" anchor="b"/>
          <a:lstStyle/>
          <a:p>
            <a:pPr algn="r" defTabSz="909877"/>
            <a:endParaRPr lang="en-GB" sz="1000" b="0" dirty="0"/>
          </a:p>
        </p:txBody>
      </p:sp>
      <p:sp>
        <p:nvSpPr>
          <p:cNvPr id="174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273050"/>
            <a:ext cx="6202362" cy="4295775"/>
          </a:xfrm>
          <a:ln/>
        </p:spPr>
      </p:sp>
      <p:sp>
        <p:nvSpPr>
          <p:cNvPr id="9" name="Jegyzetek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8272"/>
            <a:fld id="{77D9856A-49E3-4BCD-BF54-010B014AA9CE}" type="slidenum">
              <a:rPr lang="hu-HU" sz="1000">
                <a:solidFill>
                  <a:prstClr val="black"/>
                </a:solidFill>
              </a:rPr>
              <a:pPr algn="r" defTabSz="908272"/>
              <a:t>8</a:t>
            </a:fld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5862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7" name="Rectangle 3"/>
          <p:cNvSpPr txBox="1">
            <a:spLocks noGrp="1" noChangeArrowheads="1"/>
          </p:cNvSpPr>
          <p:nvPr/>
        </p:nvSpPr>
        <p:spPr bwMode="auto">
          <a:xfrm>
            <a:off x="3848779" y="0"/>
            <a:ext cx="2947381" cy="2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 txBox="1">
            <a:spLocks noGrp="1" noChangeArrowheads="1"/>
          </p:cNvSpPr>
          <p:nvPr/>
        </p:nvSpPr>
        <p:spPr bwMode="auto">
          <a:xfrm>
            <a:off x="0" y="9655655"/>
            <a:ext cx="2945862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 txBox="1">
            <a:spLocks noGrp="1" noChangeArrowheads="1"/>
          </p:cNvSpPr>
          <p:nvPr/>
        </p:nvSpPr>
        <p:spPr bwMode="auto">
          <a:xfrm>
            <a:off x="3848779" y="9655655"/>
            <a:ext cx="2947381" cy="2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06747"/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Diakép helye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Jegyzetek hely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6100-5637-4278-95C4-7A3BD661225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60106-296F-42F8-A14E-F5930AC73B4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A372-2272-411E-9940-C1B0CEA5A5E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3EE0-243C-4E8E-BF9A-2BB8D9AC748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375" y="188913"/>
            <a:ext cx="2379663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986587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F05D5-E8EE-4DBB-A214-C663D3EDF59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188913"/>
            <a:ext cx="8785225" cy="322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238" y="188913"/>
            <a:ext cx="8785225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179388" y="981075"/>
            <a:ext cx="9518650" cy="5184775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3ADC-98C6-4CE4-9A01-0A97B1E8F3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7788275" y="6278563"/>
            <a:ext cx="1873250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 descr="60éves_OTP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1450" y="5005388"/>
            <a:ext cx="18875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49713"/>
            <a:ext cx="99075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Rectangle 7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48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7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88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637588" cy="1439862"/>
          </a:xfrm>
        </p:spPr>
        <p:txBody>
          <a:bodyPr anchor="b"/>
          <a:lstStyle>
            <a:lvl1pPr>
              <a:defRPr sz="2800">
                <a:solidFill>
                  <a:srgbClr val="006946"/>
                </a:solidFill>
              </a:defRPr>
            </a:lvl1pPr>
          </a:lstStyle>
          <a:p>
            <a:endParaRPr lang="en-GB"/>
          </a:p>
        </p:txBody>
      </p:sp>
      <p:sp>
        <p:nvSpPr>
          <p:cNvPr id="8888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98863"/>
            <a:ext cx="7197725" cy="1079500"/>
          </a:xfrm>
        </p:spPr>
        <p:txBody>
          <a:bodyPr anchor="b"/>
          <a:lstStyle>
            <a:lvl1pPr marL="0" indent="0">
              <a:spcBef>
                <a:spcPct val="0"/>
              </a:spcBef>
              <a:buFontTx/>
              <a:buNone/>
              <a:defRPr sz="200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3095-40BF-4B01-B290-C44C7BEDFF7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EED5-12EB-4485-9F33-5469850A1A8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7ACB1-B04B-4003-850D-F84257A15DC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A7AD-3FC8-40BB-8246-73A06311F18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5971F-D610-4ECB-877C-CA90FBFDD0A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C3B7-B863-4720-A3A0-EF60D4022CB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9CEB-773C-4460-84BC-71C496CA164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16C0-4796-4A99-B784-73AC88DC607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D61C-96CA-429B-B215-692E0621461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40AB-86E6-4AE7-871D-F1922B4794D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2663" y="107950"/>
            <a:ext cx="2384425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07950"/>
            <a:ext cx="7000875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8522-CACA-4918-94B4-F90F343B964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07950"/>
            <a:ext cx="8904288" cy="504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179388" y="981075"/>
            <a:ext cx="9518650" cy="5184775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928-A4A0-4248-B76D-C9115894096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7788275" y="6278563"/>
            <a:ext cx="1873250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 descr="60éves_OTP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1450" y="5005388"/>
            <a:ext cx="18875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49713"/>
            <a:ext cx="99075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Rectangle 7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616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7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88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637588" cy="1439862"/>
          </a:xfrm>
        </p:spPr>
        <p:txBody>
          <a:bodyPr anchor="b"/>
          <a:lstStyle>
            <a:lvl1pPr>
              <a:defRPr sz="2800">
                <a:solidFill>
                  <a:srgbClr val="006946"/>
                </a:solidFill>
              </a:defRPr>
            </a:lvl1pPr>
          </a:lstStyle>
          <a:p>
            <a:endParaRPr lang="en-GB"/>
          </a:p>
        </p:txBody>
      </p:sp>
      <p:sp>
        <p:nvSpPr>
          <p:cNvPr id="8888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98863"/>
            <a:ext cx="7197725" cy="1079500"/>
          </a:xfrm>
        </p:spPr>
        <p:txBody>
          <a:bodyPr anchor="b"/>
          <a:lstStyle>
            <a:lvl1pPr marL="0" indent="0">
              <a:spcBef>
                <a:spcPct val="0"/>
              </a:spcBef>
              <a:buFontTx/>
              <a:buNone/>
              <a:defRPr sz="200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3095-40BF-4B01-B290-C44C7BEDFF7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EED5-12EB-4485-9F33-5469850A1A8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A7AD-3FC8-40BB-8246-73A06311F18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5971F-D610-4ECB-877C-CA90FBFDD0A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C3B7-B863-4720-A3A0-EF60D4022CB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9CEB-773C-4460-84BC-71C496CA164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16C0-4796-4A99-B784-73AC88DC607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D61C-96CA-429B-B215-692E0621461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40AB-86E6-4AE7-871D-F1922B4794D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2663" y="107950"/>
            <a:ext cx="2384425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07950"/>
            <a:ext cx="7000875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8522-CACA-4918-94B4-F90F343B964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2D9E-902A-4D85-BDB5-9BE3A8BECD6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07950"/>
            <a:ext cx="8904288" cy="504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179388" y="981075"/>
            <a:ext cx="9518650" cy="5184775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928-A4A0-4248-B76D-C9115894096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7ACB1-B04B-4003-850D-F84257A15DC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39238" y="6669360"/>
            <a:ext cx="765175" cy="18705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4652-5352-42A3-BB42-693596C5651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67536" y="143635"/>
            <a:ext cx="9136878" cy="322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1E46-F817-4473-8C7F-CB09A7AAACE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402D-A0B2-482E-8DFA-7E7E776ED4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981075"/>
            <a:ext cx="4683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B9D0-257F-4B6E-876C-4843EE7C855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4BC7-8B0D-41FC-8E27-444DFE8F2EF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A7EE-B53E-49F1-B1FC-5DC730F24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Line 2"/>
          <p:cNvSpPr>
            <a:spLocks noChangeShapeType="1"/>
          </p:cNvSpPr>
          <p:nvPr/>
        </p:nvSpPr>
        <p:spPr bwMode="ltGray">
          <a:xfrm>
            <a:off x="812800" y="549275"/>
            <a:ext cx="889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6" y="233363"/>
            <a:ext cx="8785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127429" name="Picture 5"/>
          <p:cNvPicPr>
            <a:picLocks noChangeAspect="1" noChangeArrowheads="1"/>
          </p:cNvPicPr>
          <p:nvPr/>
        </p:nvPicPr>
        <p:blipFill>
          <a:blip r:embed="rId4" cstate="print"/>
          <a:srcRect l="82291" r="4323" b="22244"/>
          <a:stretch>
            <a:fillRect/>
          </a:stretch>
        </p:blipFill>
        <p:spPr bwMode="auto">
          <a:xfrm>
            <a:off x="57156" y="0"/>
            <a:ext cx="600075" cy="620713"/>
          </a:xfrm>
          <a:prstGeom prst="rect">
            <a:avLst/>
          </a:prstGeom>
          <a:noFill/>
        </p:spPr>
      </p:pic>
      <p:sp>
        <p:nvSpPr>
          <p:cNvPr id="11274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8138" y="6562725"/>
            <a:ext cx="7651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/>
            </a:lvl1pPr>
          </a:lstStyle>
          <a:p>
            <a:fld id="{94300674-9382-4FC8-9841-D18CF51D225C}" type="slidenum">
              <a:rPr lang="en-US"/>
              <a:pPr/>
              <a:t>‹#›</a:t>
            </a:fld>
            <a:endParaRPr lang="hu-HU" dirty="0"/>
          </a:p>
          <a:p>
            <a:r>
              <a:rPr lang="en-US" dirty="0" smtClean="0"/>
              <a:t>0/18 </a:t>
            </a:r>
            <a:r>
              <a:rPr lang="en-US" dirty="0" err="1" smtClean="0"/>
              <a:t>pld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5094" r:id="rId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10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 i="1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6538" algn="l" rtl="0" fontAlgn="base">
        <a:spcBef>
          <a:spcPct val="50000"/>
        </a:spcBef>
        <a:spcAft>
          <a:spcPct val="0"/>
        </a:spcAft>
        <a:buClr>
          <a:srgbClr val="E6D199"/>
        </a:buClr>
        <a:buSzPct val="90000"/>
        <a:buFont typeface="Wingdings" pitchFamily="2" charset="2"/>
        <a:buChar char="l"/>
        <a:defRPr sz="1400" b="1" i="1">
          <a:solidFill>
            <a:schemeClr val="tx1"/>
          </a:solidFill>
          <a:latin typeface="+mj-lt"/>
        </a:defRPr>
      </a:lvl2pPr>
      <a:lvl3pPr marL="474663" indent="-209550" algn="l" rtl="0" fontAlgn="base">
        <a:spcBef>
          <a:spcPct val="15000"/>
        </a:spcBef>
        <a:spcAft>
          <a:spcPct val="0"/>
        </a:spcAft>
        <a:buClr>
          <a:srgbClr val="008000"/>
        </a:buClr>
        <a:buSzPct val="90000"/>
        <a:buChar char="–"/>
        <a:defRPr sz="1200">
          <a:solidFill>
            <a:schemeClr val="tx1"/>
          </a:solidFill>
          <a:latin typeface="+mj-lt"/>
        </a:defRPr>
      </a:lvl3pPr>
      <a:lvl4pPr marL="884238" indent="-219075" algn="l" rtl="0" fontAlgn="base">
        <a:spcBef>
          <a:spcPct val="15000"/>
        </a:spcBef>
        <a:spcAft>
          <a:spcPct val="0"/>
        </a:spcAft>
        <a:buClr>
          <a:srgbClr val="008000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4pPr>
      <a:lvl5pPr marL="13335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5pPr>
      <a:lvl6pPr marL="17907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6pPr>
      <a:lvl7pPr marL="22479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7pPr>
      <a:lvl8pPr marL="27051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8pPr>
      <a:lvl9pPr marL="31623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1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6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21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5400" tIns="0" rIns="25400" bIns="0" anchor="ctr"/>
          <a:lstStyle/>
          <a:p>
            <a:pPr algn="ctr">
              <a:defRPr/>
            </a:pPr>
            <a:r>
              <a:rPr lang="hu-HU" sz="14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7340600" y="4375150"/>
            <a:ext cx="2379663" cy="208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050094" y="4238637"/>
            <a:ext cx="2854325" cy="1622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spcBef>
                <a:spcPct val="50000"/>
              </a:spcBef>
              <a:buClr>
                <a:srgbClr val="000000"/>
              </a:buClr>
              <a:defRPr/>
            </a:pPr>
            <a:endParaRPr lang="hu-H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4244" y="188913"/>
            <a:ext cx="8785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•"/>
        <a:defRPr sz="1600" i="1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6538" algn="l" rtl="0" eaLnBrk="0" fontAlgn="base" hangingPunct="0">
        <a:spcBef>
          <a:spcPct val="50000"/>
        </a:spcBef>
        <a:spcAft>
          <a:spcPct val="0"/>
        </a:spcAft>
        <a:buClr>
          <a:srgbClr val="E6D199"/>
        </a:buClr>
        <a:buSzPct val="90000"/>
        <a:buFont typeface="Wingdings" pitchFamily="2" charset="2"/>
        <a:buChar char="l"/>
        <a:defRPr sz="1400" b="1" i="1">
          <a:solidFill>
            <a:schemeClr val="tx1"/>
          </a:solidFill>
          <a:latin typeface="+mj-lt"/>
        </a:defRPr>
      </a:lvl2pPr>
      <a:lvl3pPr marL="474663" indent="-209550" algn="l" rtl="0" eaLnBrk="0" fontAlgn="base" hangingPunct="0">
        <a:spcBef>
          <a:spcPct val="15000"/>
        </a:spcBef>
        <a:spcAft>
          <a:spcPct val="0"/>
        </a:spcAft>
        <a:buClr>
          <a:srgbClr val="008000"/>
        </a:buClr>
        <a:buSzPct val="90000"/>
        <a:buChar char="–"/>
        <a:defRPr sz="1200">
          <a:solidFill>
            <a:schemeClr val="tx1"/>
          </a:solidFill>
          <a:latin typeface="+mj-lt"/>
        </a:defRPr>
      </a:lvl3pPr>
      <a:lvl4pPr marL="884238" indent="-219075" algn="l" rtl="0" eaLnBrk="0" fontAlgn="base" hangingPunct="0">
        <a:spcBef>
          <a:spcPct val="15000"/>
        </a:spcBef>
        <a:spcAft>
          <a:spcPct val="0"/>
        </a:spcAft>
        <a:buClr>
          <a:srgbClr val="008000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4pPr>
      <a:lvl5pPr marL="1333500" indent="-258763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5pPr>
      <a:lvl6pPr marL="17907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6pPr>
      <a:lvl7pPr marL="22479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7pPr>
      <a:lvl8pPr marL="27051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8pPr>
      <a:lvl9pPr marL="31623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9518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5563"/>
            <a:ext cx="5940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8475" y="6597650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fld id="{E4AA3487-2D1B-4022-A654-4958DA4EDBE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3088" y="6597650"/>
            <a:ext cx="14430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solidFill>
                  <a:srgbClr val="33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pic>
        <p:nvPicPr>
          <p:cNvPr id="135174" name="Picture 11"/>
          <p:cNvPicPr>
            <a:picLocks noChangeAspect="1" noChangeArrowheads="1"/>
          </p:cNvPicPr>
          <p:nvPr/>
        </p:nvPicPr>
        <p:blipFill>
          <a:blip r:embed="rId15" cstate="print"/>
          <a:srcRect l="82291" r="4323" b="22244"/>
          <a:stretch>
            <a:fillRect/>
          </a:stretch>
        </p:blipFill>
        <p:spPr bwMode="auto">
          <a:xfrm>
            <a:off x="57150" y="0"/>
            <a:ext cx="6000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84238" y="188913"/>
            <a:ext cx="8785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ltGray">
          <a:xfrm>
            <a:off x="812800" y="549275"/>
            <a:ext cx="889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  <p:sldLayoutId id="2147485051" r:id="rId4"/>
    <p:sldLayoutId id="2147485052" r:id="rId5"/>
    <p:sldLayoutId id="2147485053" r:id="rId6"/>
    <p:sldLayoutId id="2147485054" r:id="rId7"/>
    <p:sldLayoutId id="2147485055" r:id="rId8"/>
    <p:sldLayoutId id="2147485056" r:id="rId9"/>
    <p:sldLayoutId id="2147485057" r:id="rId10"/>
    <p:sldLayoutId id="2147485058" r:id="rId11"/>
    <p:sldLayoutId id="2147485059" r:id="rId12"/>
    <p:sldLayoutId id="214748506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F5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6F5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07950"/>
            <a:ext cx="8904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9518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5563"/>
            <a:ext cx="5940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8475" y="6597650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fld id="{AA27D8F6-8336-45C1-82E5-B572F986BD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3088" y="6597650"/>
            <a:ext cx="14430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solidFill>
                  <a:srgbClr val="33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pic>
        <p:nvPicPr>
          <p:cNvPr id="14951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 l="82291" r="4323" b="22244"/>
          <a:stretch>
            <a:fillRect/>
          </a:stretch>
        </p:blipFill>
        <p:spPr bwMode="auto">
          <a:xfrm>
            <a:off x="57150" y="0"/>
            <a:ext cx="6000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7816" name="Line 8"/>
          <p:cNvSpPr>
            <a:spLocks noChangeShapeType="1"/>
          </p:cNvSpPr>
          <p:nvPr userDrawn="1"/>
        </p:nvSpPr>
        <p:spPr bwMode="ltGray">
          <a:xfrm>
            <a:off x="812800" y="549275"/>
            <a:ext cx="889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  <p:sldLayoutId id="21474850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F5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6F5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07950"/>
            <a:ext cx="8904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9518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5563"/>
            <a:ext cx="5940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8475" y="6597650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latin typeface="Arial" pitchFamily="34" charset="0"/>
              </a:defRPr>
            </a:lvl1pPr>
          </a:lstStyle>
          <a:p>
            <a:pPr>
              <a:defRPr/>
            </a:pPr>
            <a:fld id="{AA27D8F6-8336-45C1-82E5-B572F986BD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3088" y="6597650"/>
            <a:ext cx="14430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solidFill>
                  <a:srgbClr val="33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pic>
        <p:nvPicPr>
          <p:cNvPr id="149511" name="Picture 7"/>
          <p:cNvPicPr>
            <a:picLocks noChangeAspect="1" noChangeArrowheads="1"/>
          </p:cNvPicPr>
          <p:nvPr userDrawn="1"/>
        </p:nvPicPr>
        <p:blipFill>
          <a:blip r:embed="rId19" cstate="print"/>
          <a:srcRect l="82291" r="4323" b="22244"/>
          <a:stretch>
            <a:fillRect/>
          </a:stretch>
        </p:blipFill>
        <p:spPr bwMode="auto">
          <a:xfrm>
            <a:off x="57150" y="0"/>
            <a:ext cx="6000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7816" name="Line 8"/>
          <p:cNvSpPr>
            <a:spLocks noChangeShapeType="1"/>
          </p:cNvSpPr>
          <p:nvPr userDrawn="1"/>
        </p:nvSpPr>
        <p:spPr bwMode="ltGray">
          <a:xfrm>
            <a:off x="812800" y="549275"/>
            <a:ext cx="889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  <p:sldLayoutId id="2147485086" r:id="rId12"/>
    <p:sldLayoutId id="2147485088" r:id="rId13"/>
    <p:sldLayoutId id="2147485089" r:id="rId14"/>
    <p:sldLayoutId id="2147485090" r:id="rId15"/>
    <p:sldLayoutId id="2147485091" r:id="rId16"/>
    <p:sldLayoutId id="2147485092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F5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6F5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Line 2"/>
          <p:cNvSpPr>
            <a:spLocks noChangeShapeType="1"/>
          </p:cNvSpPr>
          <p:nvPr/>
        </p:nvSpPr>
        <p:spPr bwMode="ltGray">
          <a:xfrm>
            <a:off x="812800" y="549275"/>
            <a:ext cx="889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6" y="233363"/>
            <a:ext cx="8785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127429" name="Picture 5"/>
          <p:cNvPicPr>
            <a:picLocks noChangeAspect="1" noChangeArrowheads="1"/>
          </p:cNvPicPr>
          <p:nvPr/>
        </p:nvPicPr>
        <p:blipFill>
          <a:blip r:embed="rId5" cstate="print"/>
          <a:srcRect l="82291" r="4323" b="22244"/>
          <a:stretch>
            <a:fillRect/>
          </a:stretch>
        </p:blipFill>
        <p:spPr bwMode="auto">
          <a:xfrm>
            <a:off x="57156" y="0"/>
            <a:ext cx="600075" cy="620713"/>
          </a:xfrm>
          <a:prstGeom prst="rect">
            <a:avLst/>
          </a:prstGeom>
          <a:noFill/>
        </p:spPr>
      </p:pic>
      <p:sp>
        <p:nvSpPr>
          <p:cNvPr id="11274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8138" y="6562725"/>
            <a:ext cx="7651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/>
            </a:lvl1pPr>
          </a:lstStyle>
          <a:p>
            <a:fld id="{94300674-9382-4FC8-9841-D18CF51D22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hu-HU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0/18 </a:t>
            </a:r>
            <a:r>
              <a:rPr lang="en-US" dirty="0" err="1" smtClean="0">
                <a:solidFill>
                  <a:srgbClr val="000000"/>
                </a:solidFill>
              </a:rPr>
              <a:t>pld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9" r:id="rId2"/>
    <p:sldLayoutId id="2147485100" r:id="rId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10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 i="1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6538" algn="l" rtl="0" fontAlgn="base">
        <a:spcBef>
          <a:spcPct val="50000"/>
        </a:spcBef>
        <a:spcAft>
          <a:spcPct val="0"/>
        </a:spcAft>
        <a:buClr>
          <a:srgbClr val="E6D199"/>
        </a:buClr>
        <a:buSzPct val="90000"/>
        <a:buFont typeface="Wingdings" pitchFamily="2" charset="2"/>
        <a:buChar char="l"/>
        <a:defRPr sz="1400" b="1" i="1">
          <a:solidFill>
            <a:schemeClr val="tx1"/>
          </a:solidFill>
          <a:latin typeface="+mj-lt"/>
        </a:defRPr>
      </a:lvl2pPr>
      <a:lvl3pPr marL="474663" indent="-209550" algn="l" rtl="0" fontAlgn="base">
        <a:spcBef>
          <a:spcPct val="15000"/>
        </a:spcBef>
        <a:spcAft>
          <a:spcPct val="0"/>
        </a:spcAft>
        <a:buClr>
          <a:srgbClr val="008000"/>
        </a:buClr>
        <a:buSzPct val="90000"/>
        <a:buChar char="–"/>
        <a:defRPr sz="1200">
          <a:solidFill>
            <a:schemeClr val="tx1"/>
          </a:solidFill>
          <a:latin typeface="+mj-lt"/>
        </a:defRPr>
      </a:lvl3pPr>
      <a:lvl4pPr marL="884238" indent="-219075" algn="l" rtl="0" fontAlgn="base">
        <a:spcBef>
          <a:spcPct val="15000"/>
        </a:spcBef>
        <a:spcAft>
          <a:spcPct val="0"/>
        </a:spcAft>
        <a:buClr>
          <a:srgbClr val="008000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4pPr>
      <a:lvl5pPr marL="13335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5pPr>
      <a:lvl6pPr marL="17907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6pPr>
      <a:lvl7pPr marL="22479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7pPr>
      <a:lvl8pPr marL="27051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8pPr>
      <a:lvl9pPr marL="3162300" indent="-258763" algn="l" rtl="0" fontAlgn="base">
        <a:spcBef>
          <a:spcPct val="1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j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1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3.png"/><Relationship Id="rId2" Type="http://schemas.openxmlformats.org/officeDocument/2006/relationships/tags" Target="../tags/tag5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6.v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6.emf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87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1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9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7.png"/><Relationship Id="rId2" Type="http://schemas.openxmlformats.org/officeDocument/2006/relationships/tags" Target="../tags/tag95.xml"/><Relationship Id="rId1" Type="http://schemas.openxmlformats.org/officeDocument/2006/relationships/vmlDrawing" Target="../drawings/vmlDrawing19.v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oleObject" Target="../embeddings/oleObject20.bin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21.emf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oleObject" Target="../embeddings/oleObject25.bin"/><Relationship Id="rId2" Type="http://schemas.openxmlformats.org/officeDocument/2006/relationships/tags" Target="../tags/tag135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21.emf"/><Relationship Id="rId2" Type="http://schemas.openxmlformats.org/officeDocument/2006/relationships/tags" Target="../tags/tag14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6.v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24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image" Target="../media/image25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oleObject" Target="../embeddings/oleObject28.bin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oleObject" Target="../embeddings/oleObject27.bin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image" Target="../media/image26.emf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notesSlide" Target="../notesSlides/notesSlide24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slideLayout" Target="../slideLayouts/slideLayout2.xml"/><Relationship Id="rId35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oleObject" Target="../embeddings/oleObject30.bin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oleObject" Target="../embeddings/oleObject31.bin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oleObject" Target="../embeddings/oleObject32.bin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19.xml"/><Relationship Id="rId11" Type="http://schemas.openxmlformats.org/officeDocument/2006/relationships/oleObject" Target="../embeddings/oleObject33.bin"/><Relationship Id="rId5" Type="http://schemas.openxmlformats.org/officeDocument/2006/relationships/tags" Target="../tags/tag218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217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23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22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3.xml"/><Relationship Id="rId7" Type="http://schemas.openxmlformats.org/officeDocument/2006/relationships/oleObject" Target="../embeddings/oleObject9.bin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48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7494" y="2438891"/>
            <a:ext cx="9316035" cy="414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1" i="0" u="none" strike="noStrike" kern="0" cap="none" spc="0" normalizeH="0" baseline="0" noProof="0" dirty="0" smtClean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Makro körkép: helyreállt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egyensúly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hu-HU" sz="2800" b="1" kern="0" dirty="0" smtClean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visszafogott növekedési kilátások; tartós dezinfláció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0" cap="none" spc="0" normalizeH="0" noProof="0" dirty="0" smtClean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0" cap="none" spc="0" normalizeH="0" noProof="0" dirty="0" smtClean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 smtClean="0">
              <a:solidFill>
                <a:srgbClr val="006A4E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>
              <a:solidFill>
                <a:srgbClr val="006A4E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kern="0" dirty="0" smtClean="0">
              <a:solidFill>
                <a:srgbClr val="006A4E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 smtClean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2013 </a:t>
            </a:r>
            <a:r>
              <a:rPr lang="hu-HU" sz="2400" b="1" kern="0" dirty="0" smtClean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május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 smtClean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Tardos Gergely</a:t>
            </a:r>
          </a:p>
          <a:p>
            <a:pPr eaLnBrk="0" hangingPunct="0">
              <a:defRPr/>
            </a:pPr>
            <a:r>
              <a:rPr lang="hu-HU" sz="2400" b="1" kern="0" dirty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OTP Bank Elemzési </a:t>
            </a:r>
            <a:r>
              <a:rPr lang="hu-HU" sz="2400" b="1" kern="0" dirty="0">
                <a:solidFill>
                  <a:srgbClr val="006A4E"/>
                </a:solidFill>
                <a:latin typeface="+mj-lt"/>
                <a:ea typeface="+mj-ea"/>
                <a:cs typeface="+mj-cs"/>
              </a:rPr>
              <a:t>Központ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 smtClean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8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33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40488"/>
            <a:ext cx="664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0" i="1" dirty="0">
                <a:solidFill>
                  <a:schemeClr val="bg1"/>
                </a:solidFill>
              </a:rPr>
              <a:t>Forrás</a:t>
            </a:r>
            <a:r>
              <a:rPr lang="en-US" sz="1000" b="0" i="1" dirty="0">
                <a:solidFill>
                  <a:schemeClr val="bg1"/>
                </a:solidFill>
              </a:rPr>
              <a:t>: </a:t>
            </a:r>
            <a:r>
              <a:rPr lang="hu-HU" sz="1000" b="0" i="1" dirty="0" smtClean="0">
                <a:solidFill>
                  <a:schemeClr val="bg1"/>
                </a:solidFill>
              </a:rPr>
              <a:t>DataStream, </a:t>
            </a:r>
            <a:r>
              <a:rPr lang="en-US" sz="1000" b="0" i="1" dirty="0" smtClean="0">
                <a:solidFill>
                  <a:schemeClr val="bg1"/>
                </a:solidFill>
              </a:rPr>
              <a:t>OTP </a:t>
            </a:r>
            <a:r>
              <a:rPr lang="hu-HU" sz="1000" b="0" i="1" dirty="0">
                <a:solidFill>
                  <a:schemeClr val="bg1"/>
                </a:solidFill>
              </a:rPr>
              <a:t>Elemzés</a:t>
            </a:r>
            <a:endParaRPr lang="en-US" sz="1000" b="0" i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506" y="600943"/>
            <a:ext cx="6135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/>
              <a:t>A </a:t>
            </a:r>
            <a:r>
              <a:rPr lang="hu-HU" sz="1400" dirty="0" smtClean="0"/>
              <a:t>EU gazdaságának és a régió exportjának növekedése </a:t>
            </a:r>
            <a:r>
              <a:rPr lang="en-US" sz="1400" b="0" dirty="0" smtClean="0"/>
              <a:t>(</a:t>
            </a:r>
            <a:r>
              <a:rPr lang="hu-HU" sz="1400" b="0" dirty="0" smtClean="0"/>
              <a:t>%; év/</a:t>
            </a:r>
            <a:r>
              <a:rPr lang="hu-HU" sz="1400" b="0" dirty="0" err="1" smtClean="0"/>
              <a:t>év</a:t>
            </a:r>
            <a:r>
              <a:rPr lang="hu-HU" sz="1400" b="0" dirty="0" smtClean="0"/>
              <a:t>)</a:t>
            </a:r>
            <a:endParaRPr lang="en-US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62003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" y="1098058"/>
            <a:ext cx="817099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7535" y="80367"/>
            <a:ext cx="904845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2000" kern="0" dirty="0" smtClean="0"/>
              <a:t>Az exportkereslet erősen korrelál az Unió növekedésével</a:t>
            </a:r>
            <a:endParaRPr lang="en-US" sz="2000" kern="0" dirty="0" smtClean="0"/>
          </a:p>
        </p:txBody>
      </p:sp>
      <p:sp>
        <p:nvSpPr>
          <p:cNvPr id="2" name="Téglalap 1"/>
          <p:cNvSpPr/>
          <p:nvPr/>
        </p:nvSpPr>
        <p:spPr>
          <a:xfrm>
            <a:off x="1307595" y="1268760"/>
            <a:ext cx="3984167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213140" y="1268760"/>
            <a:ext cx="945105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295467" y="1268760"/>
            <a:ext cx="945105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7158245" y="1268760"/>
            <a:ext cx="1260140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982670" y="1268760"/>
            <a:ext cx="292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Konvergencia</a:t>
            </a:r>
            <a:endParaRPr lang="hu-HU" sz="1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290897" y="1268760"/>
            <a:ext cx="92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Válság</a:t>
            </a:r>
            <a:endParaRPr lang="hu-HU" sz="1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213141" y="1268760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Korrekció</a:t>
            </a:r>
            <a:endParaRPr lang="hu-HU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10825" y="1268760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Vergődés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7366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35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87560" y="5981030"/>
            <a:ext cx="664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0" i="1" dirty="0">
                <a:solidFill>
                  <a:schemeClr val="bg1"/>
                </a:solidFill>
              </a:rPr>
              <a:t>Forrás</a:t>
            </a:r>
            <a:r>
              <a:rPr lang="en-US" sz="1000" b="0" i="1" dirty="0">
                <a:solidFill>
                  <a:schemeClr val="bg1"/>
                </a:solidFill>
              </a:rPr>
              <a:t>: </a:t>
            </a:r>
            <a:r>
              <a:rPr lang="hu-HU" sz="1000" b="0" i="1" dirty="0" smtClean="0">
                <a:solidFill>
                  <a:schemeClr val="bg1"/>
                </a:solidFill>
              </a:rPr>
              <a:t>DataStream, </a:t>
            </a:r>
            <a:r>
              <a:rPr lang="en-US" sz="1000" b="0" i="1" dirty="0" smtClean="0">
                <a:solidFill>
                  <a:schemeClr val="bg1"/>
                </a:solidFill>
              </a:rPr>
              <a:t>OTP </a:t>
            </a:r>
            <a:r>
              <a:rPr lang="hu-HU" sz="1000" b="0" i="1" dirty="0">
                <a:solidFill>
                  <a:schemeClr val="bg1"/>
                </a:solidFill>
              </a:rPr>
              <a:t>Elemzés</a:t>
            </a:r>
            <a:endParaRPr lang="en-US" sz="1000" b="0" i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505" y="600943"/>
            <a:ext cx="879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/>
              <a:t>Gazdasági növekedés </a:t>
            </a:r>
            <a:r>
              <a:rPr lang="hu-HU" sz="1400" dirty="0" smtClean="0"/>
              <a:t>az EU-ban és nettó tőkebeáramlás Kelet-Európába</a:t>
            </a:r>
            <a:endParaRPr lang="en-US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pic>
        <p:nvPicPr>
          <p:cNvPr id="62013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" y="908720"/>
            <a:ext cx="817099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7535" y="80367"/>
            <a:ext cx="904845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2000" kern="0" dirty="0" smtClean="0"/>
              <a:t>De a beruházásokat és a hitelezést finanszírozó tőkeáramlások is erősen érzékenyek az európai növekedésre </a:t>
            </a:r>
            <a:endParaRPr lang="en-US" sz="2000" kern="0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1310045" y="1079332"/>
            <a:ext cx="3984167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215590" y="1079332"/>
            <a:ext cx="945105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297917" y="1079332"/>
            <a:ext cx="945105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160695" y="1079332"/>
            <a:ext cx="1260140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85120" y="1079332"/>
            <a:ext cx="292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Konvergencia</a:t>
            </a:r>
            <a:endParaRPr lang="hu-HU" sz="1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293347" y="1079332"/>
            <a:ext cx="92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Válság</a:t>
            </a:r>
            <a:endParaRPr lang="hu-HU" sz="1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215591" y="1079332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Korrekció</a:t>
            </a:r>
            <a:endParaRPr lang="hu-HU" sz="1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313275" y="1079332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Vergődés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975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43729" y="80367"/>
            <a:ext cx="9048455" cy="468313"/>
          </a:xfrm>
        </p:spPr>
        <p:txBody>
          <a:bodyPr/>
          <a:lstStyle/>
          <a:p>
            <a:r>
              <a:rPr lang="hu-HU" sz="2000" dirty="0" smtClean="0"/>
              <a:t>Mindez </a:t>
            </a:r>
            <a:r>
              <a:rPr lang="hu-HU" sz="2000" dirty="0" smtClean="0"/>
              <a:t>az európaival együttmozgó, de annál békeidőkben magasabb, de recessziókban akár alacsonyabb régiós növekedést eredményez</a:t>
            </a:r>
            <a:endParaRPr lang="en-US" sz="2000" dirty="0" smtClean="0"/>
          </a:p>
        </p:txBody>
      </p:sp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31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40488"/>
            <a:ext cx="664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0" i="1" dirty="0">
                <a:solidFill>
                  <a:schemeClr val="bg1"/>
                </a:solidFill>
              </a:rPr>
              <a:t>Forrás</a:t>
            </a:r>
            <a:r>
              <a:rPr lang="en-US" sz="1000" b="0" i="1" dirty="0">
                <a:solidFill>
                  <a:schemeClr val="bg1"/>
                </a:solidFill>
              </a:rPr>
              <a:t>: </a:t>
            </a:r>
            <a:r>
              <a:rPr lang="hu-HU" sz="1000" b="0" i="1" dirty="0" smtClean="0">
                <a:solidFill>
                  <a:schemeClr val="bg1"/>
                </a:solidFill>
              </a:rPr>
              <a:t>DataStream, </a:t>
            </a:r>
            <a:r>
              <a:rPr lang="en-US" sz="1000" b="0" i="1" dirty="0" smtClean="0">
                <a:solidFill>
                  <a:schemeClr val="bg1"/>
                </a:solidFill>
              </a:rPr>
              <a:t>OTP </a:t>
            </a:r>
            <a:r>
              <a:rPr lang="hu-HU" sz="1000" b="0" i="1" dirty="0">
                <a:solidFill>
                  <a:schemeClr val="bg1"/>
                </a:solidFill>
              </a:rPr>
              <a:t>Elemzés</a:t>
            </a:r>
            <a:endParaRPr lang="en-US" sz="1000" b="0" i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506" y="600943"/>
            <a:ext cx="4710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/>
              <a:t>A GDP növekedés </a:t>
            </a:r>
            <a:r>
              <a:rPr lang="en-US" sz="1400" b="0" dirty="0" smtClean="0"/>
              <a:t>(</a:t>
            </a:r>
            <a:r>
              <a:rPr lang="hu-HU" sz="1400" b="0" dirty="0" smtClean="0"/>
              <a:t>%; év/</a:t>
            </a:r>
            <a:r>
              <a:rPr lang="hu-HU" sz="1400" b="0" dirty="0" err="1" smtClean="0"/>
              <a:t>év</a:t>
            </a:r>
            <a:r>
              <a:rPr lang="hu-HU" sz="1400" b="0" dirty="0" smtClean="0"/>
              <a:t>)</a:t>
            </a:r>
            <a:endParaRPr lang="en-US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61992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1043735"/>
            <a:ext cx="8170995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1352600" y="1223755"/>
            <a:ext cx="3984167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258145" y="1223755"/>
            <a:ext cx="945105" cy="40504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340472" y="1223755"/>
            <a:ext cx="945105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203250" y="1223755"/>
            <a:ext cx="1260140" cy="40504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2027675" y="1223755"/>
            <a:ext cx="292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Konvergencia</a:t>
            </a:r>
            <a:endParaRPr lang="hu-HU" sz="1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335902" y="1223755"/>
            <a:ext cx="92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Válság</a:t>
            </a:r>
            <a:endParaRPr lang="hu-HU" sz="1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258146" y="1223755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Korrekció</a:t>
            </a:r>
            <a:endParaRPr lang="hu-HU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55830" y="1223755"/>
            <a:ext cx="9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Vergődés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515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282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138465" y="6652052"/>
            <a:ext cx="765175" cy="287338"/>
          </a:xfrm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12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b="0" dirty="0"/>
          </a:p>
        </p:txBody>
      </p:sp>
      <p:sp>
        <p:nvSpPr>
          <p:cNvPr id="19" name="Lekerekített téglalap 18"/>
          <p:cNvSpPr/>
          <p:nvPr>
            <p:custDataLst>
              <p:tags r:id="rId7"/>
            </p:custDataLst>
          </p:nvPr>
        </p:nvSpPr>
        <p:spPr bwMode="auto">
          <a:xfrm>
            <a:off x="2228320" y="459913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2013-ban elérheti a gazdasági növekedés az 1%-ot,de a középtávú kilátások nem rózsásak</a:t>
            </a:r>
          </a:p>
        </p:txBody>
      </p:sp>
      <p:sp>
        <p:nvSpPr>
          <p:cNvPr id="12" name="Lekerekített téglalap 11"/>
          <p:cNvSpPr/>
          <p:nvPr>
            <p:custDataLst>
              <p:tags r:id="rId8"/>
            </p:custDataLst>
          </p:nvPr>
        </p:nvSpPr>
        <p:spPr bwMode="auto">
          <a:xfrm>
            <a:off x="452500" y="2888940"/>
            <a:ext cx="900100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Magyarország</a:t>
            </a:r>
            <a:endParaRPr lang="en-US" sz="1800" b="1" dirty="0"/>
          </a:p>
        </p:txBody>
      </p:sp>
      <p:sp>
        <p:nvSpPr>
          <p:cNvPr id="15" name="Lekerekített téglalap 14"/>
          <p:cNvSpPr/>
          <p:nvPr>
            <p:custDataLst>
              <p:tags r:id="rId9"/>
            </p:custDataLst>
          </p:nvPr>
        </p:nvSpPr>
        <p:spPr bwMode="auto">
          <a:xfrm>
            <a:off x="2228320" y="3744035"/>
            <a:ext cx="722518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Az egyensúly helyreállt, a belső kockázatok jelentősen csökkentek. </a:t>
            </a:r>
          </a:p>
        </p:txBody>
      </p:sp>
      <p:sp>
        <p:nvSpPr>
          <p:cNvPr id="17" name="Lekerekített téglalap 16"/>
          <p:cNvSpPr/>
          <p:nvPr>
            <p:custDataLst>
              <p:tags r:id="rId10"/>
            </p:custDataLst>
          </p:nvPr>
        </p:nvSpPr>
        <p:spPr bwMode="auto">
          <a:xfrm>
            <a:off x="2228320" y="5454225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Tartós maradhat az alacsony hozamkörnyezet. A megszokott hozamok eléréséhez nagyobb kockázatot kell vállalni</a:t>
            </a:r>
          </a:p>
        </p:txBody>
      </p:sp>
      <p:sp>
        <p:nvSpPr>
          <p:cNvPr id="18" name="Lekerekített téglalap 17"/>
          <p:cNvSpPr/>
          <p:nvPr>
            <p:custDataLst>
              <p:tags r:id="rId11"/>
            </p:custDataLst>
          </p:nvPr>
        </p:nvSpPr>
        <p:spPr bwMode="auto">
          <a:xfrm>
            <a:off x="473125" y="99873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</a:t>
            </a:r>
            <a:r>
              <a:rPr lang="hu-HU" sz="1800" b="1" dirty="0"/>
              <a:t>környezet: költségvetési szigor, óriási pénzbőség, vergődés Európában</a:t>
            </a:r>
            <a:endParaRPr lang="en-US" sz="1800" b="1" dirty="0"/>
          </a:p>
        </p:txBody>
      </p:sp>
      <p:sp>
        <p:nvSpPr>
          <p:cNvPr id="14" name="Lekerekített téglalap 13"/>
          <p:cNvSpPr/>
          <p:nvPr>
            <p:custDataLst>
              <p:tags r:id="rId12"/>
            </p:custDataLst>
          </p:nvPr>
        </p:nvSpPr>
        <p:spPr bwMode="auto">
          <a:xfrm>
            <a:off x="473125" y="1943835"/>
            <a:ext cx="8990725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A régió növekedési motorjai: visszafogott KKE növekedést vetítenek előre a nem túl kedvező európai növekedési kilátások 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4283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137465" y="683695"/>
            <a:ext cx="9541059" cy="5618284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7565" y="818710"/>
            <a:ext cx="8100899" cy="5355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6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13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812540" y="115888"/>
            <a:ext cx="8145905" cy="468312"/>
          </a:xfrm>
        </p:spPr>
        <p:txBody>
          <a:bodyPr/>
          <a:lstStyle/>
          <a:p>
            <a:pPr eaLnBrk="1" hangingPunct="1"/>
            <a:r>
              <a:rPr lang="hu-HU" sz="1800" dirty="0" smtClean="0"/>
              <a:t>A 2012-es hiánycél teljesült a számos, a </a:t>
            </a:r>
            <a:r>
              <a:rPr lang="hu-HU" sz="1800" dirty="0" smtClean="0">
                <a:solidFill>
                  <a:srgbClr val="FF0000"/>
                </a:solidFill>
              </a:rPr>
              <a:t>GDP 6%-át </a:t>
            </a:r>
            <a:r>
              <a:rPr lang="hu-HU" sz="1800" dirty="0" smtClean="0"/>
              <a:t>elérő kiigazítás miatt. Előretekintve is 3% körüli hiány várható </a:t>
            </a:r>
            <a:endParaRPr lang="en-US" sz="18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378060"/>
            <a:ext cx="7425654" cy="479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hu-HU" sz="900" dirty="0" smtClean="0">
                <a:solidFill>
                  <a:srgbClr val="FFFFFF"/>
                </a:solidFill>
              </a:rPr>
              <a:t>NGM,</a:t>
            </a:r>
            <a:r>
              <a:rPr lang="en-US" sz="900" dirty="0" smtClean="0">
                <a:solidFill>
                  <a:srgbClr val="FFFFFF"/>
                </a:solidFill>
              </a:rPr>
              <a:t> OTP </a:t>
            </a:r>
            <a:r>
              <a:rPr lang="hu-HU" sz="900" dirty="0" smtClean="0">
                <a:solidFill>
                  <a:srgbClr val="FFFFFF"/>
                </a:solidFill>
              </a:rPr>
              <a:t>Elemzés</a:t>
            </a: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37565" y="818710"/>
            <a:ext cx="8145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Államháztartási hiány </a:t>
            </a:r>
            <a:r>
              <a:rPr lang="en-GB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>
                <a:solidFill>
                  <a:srgbClr val="000000"/>
                </a:solidFill>
              </a:rPr>
              <a:t>tény és előrejelzések, a </a:t>
            </a:r>
            <a:r>
              <a:rPr lang="hu-HU" sz="1600" dirty="0" smtClean="0">
                <a:solidFill>
                  <a:srgbClr val="000000"/>
                </a:solidFill>
              </a:rPr>
              <a:t>GDP </a:t>
            </a:r>
            <a:r>
              <a:rPr lang="en-GB" sz="1600" dirty="0" smtClean="0">
                <a:solidFill>
                  <a:srgbClr val="000000"/>
                </a:solidFill>
              </a:rPr>
              <a:t>%</a:t>
            </a:r>
            <a:r>
              <a:rPr lang="hu-HU" sz="1600" dirty="0" err="1" smtClean="0">
                <a:solidFill>
                  <a:srgbClr val="000000"/>
                </a:solidFill>
              </a:rPr>
              <a:t>-ban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6147154" name="Picture 8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81" y="1134305"/>
            <a:ext cx="773725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1724216" y="1397113"/>
            <a:ext cx="2520280" cy="40954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4245001" y="1384413"/>
            <a:ext cx="2688220" cy="411481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4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137465" y="638690"/>
            <a:ext cx="9541059" cy="5618284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8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14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767534" y="115888"/>
            <a:ext cx="8910989" cy="468312"/>
          </a:xfrm>
        </p:spPr>
        <p:txBody>
          <a:bodyPr/>
          <a:lstStyle/>
          <a:p>
            <a:pPr eaLnBrk="1" hangingPunct="1"/>
            <a:r>
              <a:rPr lang="hu-HU" sz="1800" dirty="0" smtClean="0"/>
              <a:t>Az államadósság emelkedése véget ért. Előretekintve az alacsony hiány ellenére is csak mérsékelt csökkenés várható a lassú gazdasági növekedés miatt</a:t>
            </a:r>
            <a:endParaRPr lang="en-US" sz="18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378060"/>
            <a:ext cx="7425654" cy="479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hu-HU" sz="900" dirty="0" smtClean="0">
                <a:solidFill>
                  <a:srgbClr val="FFFFFF"/>
                </a:solidFill>
              </a:rPr>
              <a:t>NGM,</a:t>
            </a:r>
            <a:r>
              <a:rPr lang="en-US" sz="900" dirty="0" smtClean="0">
                <a:solidFill>
                  <a:srgbClr val="FFFFFF"/>
                </a:solidFill>
              </a:rPr>
              <a:t> OTP </a:t>
            </a:r>
            <a:r>
              <a:rPr lang="hu-HU" sz="900" dirty="0" smtClean="0">
                <a:solidFill>
                  <a:srgbClr val="FFFFFF"/>
                </a:solidFill>
              </a:rPr>
              <a:t>Elemzés</a:t>
            </a: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37565" y="773705"/>
            <a:ext cx="8100899" cy="53100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37565" y="773705"/>
            <a:ext cx="8145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Az államháztartás adóssága </a:t>
            </a:r>
            <a:r>
              <a:rPr lang="en-GB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000000"/>
                </a:solidFill>
              </a:rPr>
              <a:t>tény és előrejelzések, a GDP </a:t>
            </a:r>
            <a:r>
              <a:rPr lang="en-GB" sz="1600" dirty="0" smtClean="0">
                <a:solidFill>
                  <a:srgbClr val="000000"/>
                </a:solidFill>
              </a:rPr>
              <a:t>%</a:t>
            </a:r>
            <a:r>
              <a:rPr lang="hu-HU" sz="1600" dirty="0" err="1" smtClean="0">
                <a:solidFill>
                  <a:srgbClr val="000000"/>
                </a:solidFill>
              </a:rPr>
              <a:t>-ban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6148178" name="Picture 8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1088740"/>
            <a:ext cx="773725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1739770" y="1268760"/>
            <a:ext cx="4248345" cy="421912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Lazít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988115" y="1268760"/>
            <a:ext cx="2115235" cy="421736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3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09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15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812540" y="115888"/>
            <a:ext cx="8910898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2013 Külső egyensúly I: Korábban nem látott szintre emelkedett a külső egyensúly többlete</a:t>
            </a:r>
            <a:endParaRPr lang="en-US" sz="20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378060"/>
            <a:ext cx="7425654" cy="479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</a:t>
            </a: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2490" y="773705"/>
            <a:ext cx="8820980" cy="517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 dirty="0">
                <a:solidFill>
                  <a:srgbClr val="000000"/>
                </a:solidFill>
              </a:rPr>
              <a:t> </a:t>
            </a:r>
          </a:p>
          <a:p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47755" y="773705"/>
            <a:ext cx="3330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Külső egyensúly </a:t>
            </a:r>
            <a:r>
              <a:rPr lang="en-GB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000000"/>
                </a:solidFill>
              </a:rPr>
              <a:t>a GDP </a:t>
            </a:r>
            <a:r>
              <a:rPr lang="en-GB" sz="1600" dirty="0" smtClean="0">
                <a:solidFill>
                  <a:srgbClr val="000000"/>
                </a:solidFill>
              </a:rPr>
              <a:t>%</a:t>
            </a:r>
            <a:r>
              <a:rPr lang="hu-HU" sz="1600" dirty="0" err="1" smtClean="0">
                <a:solidFill>
                  <a:srgbClr val="000000"/>
                </a:solidFill>
              </a:rPr>
              <a:t>-ban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702669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108902"/>
            <a:ext cx="9197975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490" y="773705"/>
            <a:ext cx="8820980" cy="517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pic>
        <p:nvPicPr>
          <p:cNvPr id="702976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9" y="908720"/>
            <a:ext cx="859595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95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16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767534" y="115888"/>
            <a:ext cx="8955903" cy="468312"/>
          </a:xfrm>
        </p:spPr>
        <p:txBody>
          <a:bodyPr/>
          <a:lstStyle/>
          <a:p>
            <a:pPr eaLnBrk="1" hangingPunct="1"/>
            <a:r>
              <a:rPr lang="hu-HU" sz="2000" dirty="0"/>
              <a:t>2013 Külső egyensúly </a:t>
            </a:r>
            <a:r>
              <a:rPr lang="hu-HU" sz="2000" dirty="0" smtClean="0"/>
              <a:t>II: </a:t>
            </a:r>
            <a:r>
              <a:rPr lang="hu-HU" sz="2000" dirty="0"/>
              <a:t>Végre gyorsan csökken </a:t>
            </a:r>
            <a:r>
              <a:rPr lang="hu-HU" sz="2000" dirty="0" smtClean="0"/>
              <a:t>a külső adósság és ezzel a sebezhetőség</a:t>
            </a:r>
            <a:endParaRPr lang="en-US" sz="20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378060"/>
            <a:ext cx="7425654" cy="38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</a:t>
            </a: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22630" y="773705"/>
            <a:ext cx="6615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Bruttó és nettó külső adósság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000000"/>
                </a:solidFill>
              </a:rPr>
              <a:t>a GDP %-ban)</a:t>
            </a:r>
          </a:p>
        </p:txBody>
      </p:sp>
    </p:spTree>
    <p:extLst>
      <p:ext uri="{BB962C8B-B14F-4D97-AF65-F5344CB8AC3E}">
        <p14:creationId xmlns:p14="http://schemas.microsoft.com/office/powerpoint/2010/main" val="3694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983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138465" y="6652052"/>
            <a:ext cx="765175" cy="287338"/>
          </a:xfrm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17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b="0" dirty="0"/>
          </a:p>
        </p:txBody>
      </p:sp>
      <p:sp>
        <p:nvSpPr>
          <p:cNvPr id="19" name="Lekerekített téglalap 18"/>
          <p:cNvSpPr/>
          <p:nvPr>
            <p:custDataLst>
              <p:tags r:id="rId7"/>
            </p:custDataLst>
          </p:nvPr>
        </p:nvSpPr>
        <p:spPr bwMode="auto">
          <a:xfrm>
            <a:off x="2387715" y="4089074"/>
            <a:ext cx="722518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2013-ban elérheti a gazdasági növekedés az 1%-</a:t>
            </a:r>
            <a:r>
              <a:rPr lang="hu-HU" sz="1800" b="1" dirty="0" smtClean="0"/>
              <a:t>ot. </a:t>
            </a:r>
          </a:p>
          <a:p>
            <a:r>
              <a:rPr lang="hu-HU" sz="1800" b="1" dirty="0" smtClean="0"/>
              <a:t>A </a:t>
            </a:r>
            <a:r>
              <a:rPr lang="hu-HU" sz="1800" b="1" dirty="0" smtClean="0"/>
              <a:t>középtávú </a:t>
            </a:r>
            <a:r>
              <a:rPr lang="hu-HU" sz="1800" b="1" dirty="0"/>
              <a:t>kilátások </a:t>
            </a:r>
            <a:r>
              <a:rPr lang="hu-HU" sz="1800" b="1" dirty="0" smtClean="0"/>
              <a:t>azonban nem </a:t>
            </a:r>
            <a:r>
              <a:rPr lang="hu-HU" sz="1800" b="1" dirty="0"/>
              <a:t>rózsásak</a:t>
            </a:r>
          </a:p>
        </p:txBody>
      </p:sp>
      <p:sp>
        <p:nvSpPr>
          <p:cNvPr id="12" name="Lekerekített téglalap 11"/>
          <p:cNvSpPr/>
          <p:nvPr>
            <p:custDataLst>
              <p:tags r:id="rId8"/>
            </p:custDataLst>
          </p:nvPr>
        </p:nvSpPr>
        <p:spPr bwMode="auto">
          <a:xfrm>
            <a:off x="611895" y="2303875"/>
            <a:ext cx="900100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Magyarország</a:t>
            </a:r>
            <a:endParaRPr lang="en-US" sz="1800" b="1" dirty="0"/>
          </a:p>
        </p:txBody>
      </p:sp>
      <p:sp>
        <p:nvSpPr>
          <p:cNvPr id="14" name="Lekerekített téglalap 13"/>
          <p:cNvSpPr/>
          <p:nvPr>
            <p:custDataLst>
              <p:tags r:id="rId9"/>
            </p:custDataLst>
          </p:nvPr>
        </p:nvSpPr>
        <p:spPr bwMode="auto">
          <a:xfrm>
            <a:off x="611895" y="683695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környezet madártávlatból: sok megoldatlan probléma, óriási pénzbőség</a:t>
            </a:r>
          </a:p>
        </p:txBody>
      </p:sp>
      <p:sp>
        <p:nvSpPr>
          <p:cNvPr id="15" name="Lekerekített téglalap 14"/>
          <p:cNvSpPr/>
          <p:nvPr>
            <p:custDataLst>
              <p:tags r:id="rId10"/>
            </p:custDataLst>
          </p:nvPr>
        </p:nvSpPr>
        <p:spPr bwMode="auto">
          <a:xfrm>
            <a:off x="2387715" y="315897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/>
              <a:t>Az egyensúly helyreállt, a belső kockázatok jelentősen csökkentek. </a:t>
            </a:r>
            <a:endParaRPr lang="hu-HU" sz="1800" b="1" dirty="0" smtClean="0">
              <a:latin typeface="Arial" charset="0"/>
            </a:endParaRPr>
          </a:p>
        </p:txBody>
      </p:sp>
      <p:sp>
        <p:nvSpPr>
          <p:cNvPr id="16" name="Lekerekített téglalap 15"/>
          <p:cNvSpPr/>
          <p:nvPr>
            <p:custDataLst>
              <p:tags r:id="rId11"/>
            </p:custDataLst>
          </p:nvPr>
        </p:nvSpPr>
        <p:spPr bwMode="auto">
          <a:xfrm>
            <a:off x="611895" y="147405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környezet: </a:t>
            </a:r>
            <a:r>
              <a:rPr lang="hu-HU" sz="1800" b="1" dirty="0" smtClean="0"/>
              <a:t>új részvénypiaci csúcsok, az </a:t>
            </a:r>
            <a:r>
              <a:rPr lang="hu-HU" sz="1800" b="1" dirty="0"/>
              <a:t>elmúlt </a:t>
            </a:r>
            <a:r>
              <a:rPr lang="hu-HU" sz="1800" b="1" dirty="0" smtClean="0"/>
              <a:t>negyedévben tovább romlottak a növekedési kilátások Európában </a:t>
            </a:r>
            <a:endParaRPr lang="hu-HU" sz="1800" b="1" dirty="0"/>
          </a:p>
        </p:txBody>
      </p:sp>
      <p:sp>
        <p:nvSpPr>
          <p:cNvPr id="17" name="Lekerekített téglalap 16"/>
          <p:cNvSpPr/>
          <p:nvPr>
            <p:custDataLst>
              <p:tags r:id="rId12"/>
            </p:custDataLst>
          </p:nvPr>
        </p:nvSpPr>
        <p:spPr bwMode="auto">
          <a:xfrm>
            <a:off x="2387715" y="504918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Tartós maradhat az alacsony hozamkörnyezet. A megszokott hozamok eléréséhez nagyobb kockázatot kell vállalni</a:t>
            </a:r>
          </a:p>
        </p:txBody>
      </p:sp>
    </p:spTree>
    <p:extLst>
      <p:ext uri="{BB962C8B-B14F-4D97-AF65-F5344CB8AC3E}">
        <p14:creationId xmlns:p14="http://schemas.microsoft.com/office/powerpoint/2010/main" val="19508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93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18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767536" y="115888"/>
            <a:ext cx="8955902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2013: Növekedés: az </a:t>
            </a:r>
            <a:r>
              <a:rPr lang="hu-HU" sz="2000" dirty="0"/>
              <a:t>OTP 1%-os </a:t>
            </a:r>
            <a:r>
              <a:rPr lang="hu-HU" sz="2000" dirty="0" smtClean="0"/>
              <a:t>növekedést vár a tavalyi 1,7%-os recesszió után, </a:t>
            </a:r>
            <a:r>
              <a:rPr lang="hu-HU" sz="2000" dirty="0"/>
              <a:t>sajnos zömében </a:t>
            </a:r>
            <a:r>
              <a:rPr lang="hu-HU" sz="1800" dirty="0"/>
              <a:t>egyszeri</a:t>
            </a:r>
            <a:r>
              <a:rPr lang="hu-HU" sz="2000" dirty="0"/>
              <a:t> tényezők </a:t>
            </a:r>
            <a:r>
              <a:rPr lang="hu-HU" sz="2000" dirty="0" smtClean="0"/>
              <a:t>miatt </a:t>
            </a:r>
            <a:endParaRPr lang="en-US" sz="20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-15425" y="6398218"/>
            <a:ext cx="7425654" cy="38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KSH</a:t>
            </a: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455" y="773705"/>
            <a:ext cx="7605845" cy="5445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7465" y="773705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smtClean="0">
                <a:solidFill>
                  <a:srgbClr val="000000"/>
                </a:solidFill>
              </a:rPr>
              <a:t>GDP</a:t>
            </a:r>
            <a:r>
              <a:rPr lang="hu-HU" sz="18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2A7E54"/>
                </a:solidFill>
              </a:rPr>
              <a:t>Éves </a:t>
            </a:r>
            <a:r>
              <a:rPr lang="hu-HU" sz="1600" dirty="0" smtClean="0">
                <a:solidFill>
                  <a:srgbClr val="000000"/>
                </a:solidFill>
              </a:rPr>
              <a:t>és </a:t>
            </a:r>
            <a:r>
              <a:rPr lang="hu-HU" sz="1600" dirty="0" smtClean="0">
                <a:solidFill>
                  <a:srgbClr val="FF0000"/>
                </a:solidFill>
              </a:rPr>
              <a:t>évesített</a:t>
            </a:r>
            <a:r>
              <a:rPr lang="hu-HU" sz="1600" dirty="0" smtClean="0">
                <a:solidFill>
                  <a:srgbClr val="000000"/>
                </a:solidFill>
              </a:rPr>
              <a:t> negyedéves változás</a:t>
            </a:r>
            <a:r>
              <a:rPr lang="en-GB" sz="1600" dirty="0" smtClean="0">
                <a:solidFill>
                  <a:srgbClr val="000000"/>
                </a:solidFill>
              </a:rPr>
              <a:t>, %)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4" name="AutoShape 5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0749" y="773704"/>
            <a:ext cx="3062791" cy="5445605"/>
          </a:xfrm>
          <a:prstGeom prst="rect">
            <a:avLst/>
          </a:prstGeom>
          <a:solidFill>
            <a:srgbClr val="DFF5C0"/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/>
          <a:lstStyle/>
          <a:p>
            <a:pPr algn="just" defTabSz="266700">
              <a:defRPr/>
            </a:pPr>
            <a:r>
              <a:rPr lang="hu-HU" sz="1600" b="1" dirty="0" smtClean="0">
                <a:solidFill>
                  <a:srgbClr val="2A7E54"/>
                </a:solidFill>
              </a:rPr>
              <a:t>A 2012-es visszaesés okai: </a:t>
            </a:r>
          </a:p>
          <a:p>
            <a:pPr marL="342900" indent="-342900" algn="just" defTabSz="266700">
              <a:buFont typeface="+mj-lt"/>
              <a:buAutoNum type="arabicPeriod"/>
              <a:defRPr/>
            </a:pPr>
            <a:r>
              <a:rPr lang="hu-HU" sz="1400" b="1" dirty="0" smtClean="0">
                <a:solidFill>
                  <a:srgbClr val="2A7E54"/>
                </a:solidFill>
              </a:rPr>
              <a:t>Nem egyszeri tényezők:</a:t>
            </a:r>
          </a:p>
          <a:p>
            <a:pPr marL="285750" indent="-285750" algn="just" defTabSz="266700">
              <a:buFont typeface="Arial" pitchFamily="34" charset="0"/>
              <a:buChar char="•"/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Európai adósságválság, lassuló export </a:t>
            </a:r>
            <a:r>
              <a:rPr lang="en-US" sz="1400" dirty="0" smtClean="0">
                <a:solidFill>
                  <a:srgbClr val="000000"/>
                </a:solidFill>
              </a:rPr>
              <a:t>8</a:t>
            </a:r>
            <a:r>
              <a:rPr lang="hu-HU" sz="1400" dirty="0" smtClean="0">
                <a:solidFill>
                  <a:srgbClr val="000000"/>
                </a:solidFill>
              </a:rPr>
              <a:t>%-ról 2%-ra</a:t>
            </a:r>
          </a:p>
          <a:p>
            <a:pPr marL="285750" indent="-285750" algn="just" defTabSz="266700">
              <a:buFont typeface="Arial" pitchFamily="34" charset="0"/>
              <a:buChar char="•"/>
              <a:defRPr/>
            </a:pPr>
            <a:r>
              <a:rPr lang="hu-HU" sz="1400" b="1" i="1" dirty="0" smtClean="0">
                <a:solidFill>
                  <a:srgbClr val="000000"/>
                </a:solidFill>
              </a:rPr>
              <a:t>Költségvetési kiigazítás, </a:t>
            </a:r>
            <a:r>
              <a:rPr lang="hu-HU" sz="1400" dirty="0" smtClean="0">
                <a:solidFill>
                  <a:srgbClr val="000000"/>
                </a:solidFill>
              </a:rPr>
              <a:t>a GDP 6%-a!!!</a:t>
            </a:r>
          </a:p>
          <a:p>
            <a:pPr marL="285750" indent="-285750" algn="just" defTabSz="266700">
              <a:buFont typeface="Arial" pitchFamily="34" charset="0"/>
              <a:buChar char="•"/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Alacsony beruházás és hitelezés</a:t>
            </a:r>
          </a:p>
          <a:p>
            <a:pPr algn="just" defTabSz="266700">
              <a:defRPr/>
            </a:pPr>
            <a:endParaRPr lang="hu-HU" sz="400" b="1" dirty="0" smtClean="0">
              <a:solidFill>
                <a:srgbClr val="000000"/>
              </a:solidFill>
            </a:endParaRPr>
          </a:p>
          <a:p>
            <a:pPr marL="342900" indent="-342900" algn="just" defTabSz="266700">
              <a:buFont typeface="+mj-lt"/>
              <a:buAutoNum type="arabicPeriod" startAt="2"/>
              <a:defRPr/>
            </a:pPr>
            <a:r>
              <a:rPr lang="hu-HU" sz="1400" b="1" dirty="0" smtClean="0">
                <a:solidFill>
                  <a:srgbClr val="2A7E54"/>
                </a:solidFill>
              </a:rPr>
              <a:t>Egyszeri </a:t>
            </a:r>
            <a:r>
              <a:rPr lang="hu-HU" sz="1400" b="1" dirty="0">
                <a:solidFill>
                  <a:srgbClr val="2A7E54"/>
                </a:solidFill>
              </a:rPr>
              <a:t>tényezők:</a:t>
            </a: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hu-HU" sz="1400" b="1" i="1" dirty="0" smtClean="0">
                <a:solidFill>
                  <a:srgbClr val="000000"/>
                </a:solidFill>
              </a:rPr>
              <a:t>Rossz termés</a:t>
            </a: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hu-HU" sz="1400" b="1" i="1" dirty="0" smtClean="0">
                <a:solidFill>
                  <a:srgbClr val="000000"/>
                </a:solidFill>
              </a:rPr>
              <a:t>Az év végén erősen visszaesett az ipar és az export, feltehetően a szabadságolások miatt</a:t>
            </a:r>
          </a:p>
          <a:p>
            <a:pPr algn="just" defTabSz="266700">
              <a:defRPr/>
            </a:pPr>
            <a:endParaRPr lang="hu-HU" sz="400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600" b="1" dirty="0" smtClean="0">
                <a:solidFill>
                  <a:srgbClr val="2A7E54"/>
                </a:solidFill>
              </a:rPr>
              <a:t>2013: 1%-os növekedés várható</a:t>
            </a:r>
          </a:p>
          <a:p>
            <a:pPr marL="342900" indent="-342900" algn="just" defTabSz="266700">
              <a:buFont typeface="+mj-lt"/>
              <a:buAutoNum type="arabicPeriod"/>
              <a:defRPr/>
            </a:pPr>
            <a:r>
              <a:rPr lang="hu-HU" sz="1400" b="1" dirty="0">
                <a:solidFill>
                  <a:srgbClr val="2A7E54"/>
                </a:solidFill>
              </a:rPr>
              <a:t>A tavalyi egyszeri hatások miatt kedvező a </a:t>
            </a:r>
            <a:r>
              <a:rPr lang="hu-HU" sz="1400" b="1" dirty="0" smtClean="0">
                <a:solidFill>
                  <a:srgbClr val="2A7E54"/>
                </a:solidFill>
              </a:rPr>
              <a:t>bázis</a:t>
            </a:r>
          </a:p>
          <a:p>
            <a:pPr marL="342900" indent="-342900" algn="just" defTabSz="266700">
              <a:buFont typeface="+mj-lt"/>
              <a:buAutoNum type="arabicPeriod"/>
              <a:defRPr/>
            </a:pPr>
            <a:r>
              <a:rPr lang="hu-HU" sz="1400" b="1" dirty="0" smtClean="0">
                <a:solidFill>
                  <a:srgbClr val="2A7E54"/>
                </a:solidFill>
              </a:rPr>
              <a:t>A rezsicsökkentés miatt a várttól elmarad az infláció. Ez a reálbérek emelkedését okozza, támogatva a fogyasztást és a növekedést.</a:t>
            </a:r>
            <a:endParaRPr lang="en-GB" sz="1600" dirty="0" smtClean="0">
              <a:solidFill>
                <a:srgbClr val="FF0000"/>
              </a:solidFill>
            </a:endParaRPr>
          </a:p>
          <a:p>
            <a:pPr algn="just" defTabSz="266700">
              <a:defRPr/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6180932" name="Picture 6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" y="1178750"/>
            <a:ext cx="663193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34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138465" y="6652052"/>
            <a:ext cx="765175" cy="287338"/>
          </a:xfrm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1</a:t>
            </a:fld>
            <a:endParaRPr lang="hu-HU" dirty="0" smtClean="0"/>
          </a:p>
        </p:txBody>
      </p:sp>
      <p:sp>
        <p:nvSpPr>
          <p:cNvPr id="19" name="Lekerekített téglalap 18"/>
          <p:cNvSpPr/>
          <p:nvPr>
            <p:custDataLst>
              <p:tags r:id="rId4"/>
            </p:custDataLst>
          </p:nvPr>
        </p:nvSpPr>
        <p:spPr bwMode="auto">
          <a:xfrm>
            <a:off x="2228320" y="459913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2013-ban elérheti a gazdasági növekedés az 1%-ot,de a középtávú kilátások nem rózsásak</a:t>
            </a:r>
          </a:p>
        </p:txBody>
      </p:sp>
      <p:sp>
        <p:nvSpPr>
          <p:cNvPr id="12" name="Lekerekített téglalap 11"/>
          <p:cNvSpPr/>
          <p:nvPr>
            <p:custDataLst>
              <p:tags r:id="rId5"/>
            </p:custDataLst>
          </p:nvPr>
        </p:nvSpPr>
        <p:spPr bwMode="auto">
          <a:xfrm>
            <a:off x="452500" y="288894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Magyarország</a:t>
            </a:r>
            <a:endParaRPr lang="en-US" sz="1800" b="1" dirty="0"/>
          </a:p>
        </p:txBody>
      </p:sp>
      <p:sp>
        <p:nvSpPr>
          <p:cNvPr id="15" name="Lekerekített téglalap 14"/>
          <p:cNvSpPr/>
          <p:nvPr>
            <p:custDataLst>
              <p:tags r:id="rId6"/>
            </p:custDataLst>
          </p:nvPr>
        </p:nvSpPr>
        <p:spPr bwMode="auto">
          <a:xfrm>
            <a:off x="2228320" y="3744035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/>
              <a:t>Az egyensúly helyreállt, a belső kockázatok jelentősen csökkentek. </a:t>
            </a:r>
            <a:endParaRPr lang="hu-HU" sz="1800" b="1" dirty="0" smtClean="0">
              <a:latin typeface="Arial" charset="0"/>
            </a:endParaRPr>
          </a:p>
        </p:txBody>
      </p:sp>
      <p:sp>
        <p:nvSpPr>
          <p:cNvPr id="17" name="Lekerekített téglalap 16"/>
          <p:cNvSpPr/>
          <p:nvPr>
            <p:custDataLst>
              <p:tags r:id="rId7"/>
            </p:custDataLst>
          </p:nvPr>
        </p:nvSpPr>
        <p:spPr bwMode="auto">
          <a:xfrm>
            <a:off x="2228320" y="5454225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Tartós maradhat az alacsony hozamkörnyezet. A megszokott hozamok eléréséhez nagyobb kockázatot kell vállalni</a:t>
            </a:r>
          </a:p>
        </p:txBody>
      </p:sp>
      <p:sp>
        <p:nvSpPr>
          <p:cNvPr id="18" name="Lekerekített téglalap 17"/>
          <p:cNvSpPr/>
          <p:nvPr>
            <p:custDataLst>
              <p:tags r:id="rId8"/>
            </p:custDataLst>
          </p:nvPr>
        </p:nvSpPr>
        <p:spPr bwMode="auto">
          <a:xfrm>
            <a:off x="473125" y="998730"/>
            <a:ext cx="900100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</a:t>
            </a:r>
            <a:r>
              <a:rPr lang="hu-HU" sz="1800" b="1" dirty="0"/>
              <a:t>környezet: költségvetési szigor, </a:t>
            </a:r>
            <a:r>
              <a:rPr lang="hu-HU" sz="1800" b="1" dirty="0" smtClean="0"/>
              <a:t>lassan véget érő óriási pénzbőség, vergődés Európában</a:t>
            </a:r>
            <a:endParaRPr lang="en-US" sz="1800" b="1" dirty="0"/>
          </a:p>
        </p:txBody>
      </p:sp>
      <p:sp>
        <p:nvSpPr>
          <p:cNvPr id="14" name="Lekerekített téglalap 13"/>
          <p:cNvSpPr/>
          <p:nvPr>
            <p:custDataLst>
              <p:tags r:id="rId9"/>
            </p:custDataLst>
          </p:nvPr>
        </p:nvSpPr>
        <p:spPr bwMode="auto">
          <a:xfrm>
            <a:off x="473125" y="1943835"/>
            <a:ext cx="8990725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/>
              <a:t>A régió növekedési motorjai: visszafogott KKE növekedést vetítenek előre a nem túl kedvező európai növekedési kilátások 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9273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19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83"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2"/>
          <p:cNvSpPr>
            <a:spLocks noGrp="1" noChangeArrowheads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767536" y="115888"/>
            <a:ext cx="8100900" cy="468312"/>
          </a:xfrm>
        </p:spPr>
        <p:txBody>
          <a:bodyPr/>
          <a:lstStyle/>
          <a:p>
            <a:pPr eaLnBrk="1" hangingPunct="1"/>
            <a:r>
              <a:rPr lang="hu-HU" sz="1800" dirty="0" smtClean="0"/>
              <a:t>2013 Összefoglalás: a helyzet enyhén javul 2013-ban, de továbbra sem lesz igazán kedvező. Emellett érdemes figyelni a kockázatokra is. </a:t>
            </a:r>
            <a:endParaRPr lang="en-US" sz="1800" dirty="0" smtClean="0"/>
          </a:p>
        </p:txBody>
      </p:sp>
      <p:sp>
        <p:nvSpPr>
          <p:cNvPr id="143415" name="AutoShape 5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7" y="762000"/>
            <a:ext cx="2861098" cy="545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/>
          <a:lstStyle/>
          <a:p>
            <a:pPr algn="just" defTabSz="266700">
              <a:defRPr/>
            </a:pPr>
            <a:endParaRPr lang="hu-HU" sz="14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endParaRPr lang="hu-HU" sz="14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endParaRPr lang="hu-HU" sz="14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GDP: 									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Fogyasztás: 						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Beruházás: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Export: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Deficit (a GDP %-ban): 	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Államadósság (a GDP %-ban):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Infláció (éves átlagos, %):		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EURHUF (éves átlagos): </a:t>
            </a:r>
          </a:p>
          <a:p>
            <a:pPr algn="just" defTabSz="266700">
              <a:defRPr/>
            </a:pPr>
            <a:endParaRPr lang="hu-HU" sz="8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Alapkamat (%, év végén)</a:t>
            </a:r>
          </a:p>
          <a:p>
            <a:pPr algn="just" defTabSz="266700">
              <a:defRPr/>
            </a:pPr>
            <a:endParaRPr lang="hu-HU" sz="1400" b="1" dirty="0" smtClean="0">
              <a:solidFill>
                <a:srgbClr val="000000"/>
              </a:solidFill>
            </a:endParaRPr>
          </a:p>
          <a:p>
            <a:pPr algn="just" defTabSz="266700">
              <a:defRPr/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2" name="AutoShape 5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58245" y="773705"/>
            <a:ext cx="1575175" cy="545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/>
          <a:lstStyle/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Mi történt?</a:t>
            </a:r>
            <a:endParaRPr lang="en-GB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rgbClr val="FF0000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rgbClr val="FF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FF0000"/>
                </a:solidFill>
              </a:rPr>
              <a:t>-1,1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					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-1,5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					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-5,0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				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FF0000"/>
                </a:solidFill>
              </a:rPr>
              <a:t>3,1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FF0000"/>
                </a:solidFill>
              </a:rPr>
              <a:t>1,2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-2.5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79,7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000000"/>
                </a:solidFill>
              </a:rPr>
              <a:t>		</a:t>
            </a:r>
          </a:p>
          <a:p>
            <a:pPr algn="ctr" defTabSz="266700">
              <a:defRPr/>
            </a:pPr>
            <a:r>
              <a:rPr lang="hu-HU" b="1" dirty="0" smtClean="0">
                <a:solidFill>
                  <a:srgbClr val="FF0000"/>
                </a:solidFill>
              </a:rPr>
              <a:t>5,8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99CC00"/>
                </a:solidFill>
              </a:rPr>
              <a:t>289,1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99CC00"/>
                </a:solidFill>
              </a:rPr>
              <a:t>291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r>
              <a:rPr lang="hu-HU" b="1" dirty="0" smtClean="0">
                <a:solidFill>
                  <a:srgbClr val="99CC00"/>
                </a:solidFill>
              </a:rPr>
              <a:t>5,75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</p:txBody>
      </p:sp>
      <p:sp>
        <p:nvSpPr>
          <p:cNvPr id="63" name="AutoShape 5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43463" y="783230"/>
            <a:ext cx="5400601" cy="545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/>
          <a:lstStyle/>
          <a:p>
            <a:pPr algn="just" defTabSz="266700">
              <a:defRPr/>
            </a:pPr>
            <a:r>
              <a:rPr lang="hu-HU" sz="1600" b="1" dirty="0" smtClean="0">
                <a:solidFill>
                  <a:srgbClr val="339966"/>
                </a:solidFill>
              </a:rPr>
              <a:t>Legfontosabb  kérdések, kockázatok:</a:t>
            </a:r>
          </a:p>
          <a:p>
            <a:pPr algn="just" defTabSz="266700">
              <a:defRPr/>
            </a:pPr>
            <a:endParaRPr lang="hu-HU" sz="1600" b="1" dirty="0" smtClean="0">
              <a:solidFill>
                <a:srgbClr val="339966"/>
              </a:solidFill>
            </a:endParaRP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Külső környezet: </a:t>
            </a:r>
          </a:p>
          <a:p>
            <a:pPr marL="342900" indent="-342900" algn="just" defTabSz="266700"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	</a:t>
            </a:r>
            <a:r>
              <a:rPr lang="hu-HU" sz="1600" dirty="0" smtClean="0">
                <a:solidFill>
                  <a:srgbClr val="000000"/>
                </a:solidFill>
              </a:rPr>
              <a:t>A fejlett országokból ideáramló pénzbőség időszakának vége  komoly kockázatot jelent.</a:t>
            </a:r>
            <a:endParaRPr lang="hu-HU" sz="1600" dirty="0">
              <a:solidFill>
                <a:srgbClr val="000000"/>
              </a:solidFill>
            </a:endParaRPr>
          </a:p>
          <a:p>
            <a:pPr marL="342900" indent="-342900" algn="just" defTabSz="266700">
              <a:defRPr/>
            </a:pPr>
            <a:r>
              <a:rPr lang="hu-HU" sz="1600" dirty="0">
                <a:solidFill>
                  <a:srgbClr val="000000"/>
                </a:solidFill>
              </a:rPr>
              <a:t>	</a:t>
            </a:r>
            <a:endParaRPr lang="hu-HU" sz="1600" b="1" dirty="0" smtClean="0">
              <a:solidFill>
                <a:srgbClr val="000000"/>
              </a:solidFill>
            </a:endParaRP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Költségvetés</a:t>
            </a:r>
            <a:r>
              <a:rPr lang="hu-HU" sz="1600" b="1" dirty="0" smtClean="0">
                <a:solidFill>
                  <a:srgbClr val="000000"/>
                </a:solidFill>
              </a:rPr>
              <a:t>, túlzott deficit eljárás?</a:t>
            </a:r>
          </a:p>
          <a:p>
            <a:pPr marL="342900" indent="-342900" algn="just" defTabSz="266700">
              <a:defRPr/>
            </a:pPr>
            <a:r>
              <a:rPr lang="hu-HU" sz="1600" dirty="0" smtClean="0">
                <a:solidFill>
                  <a:srgbClr val="000000"/>
                </a:solidFill>
              </a:rPr>
              <a:t>	Eddig </a:t>
            </a:r>
            <a:r>
              <a:rPr lang="hu-HU" sz="1600" dirty="0" smtClean="0">
                <a:solidFill>
                  <a:srgbClr val="000000"/>
                </a:solidFill>
              </a:rPr>
              <a:t>mindig volt választási költségvetés, kérdés, hogy most lesz-e? </a:t>
            </a:r>
            <a:r>
              <a:rPr lang="hu-HU" sz="1600" dirty="0" smtClean="0">
                <a:solidFill>
                  <a:srgbClr val="000000"/>
                </a:solidFill>
              </a:rPr>
              <a:t>	</a:t>
            </a:r>
          </a:p>
          <a:p>
            <a:pPr marL="342900" indent="-342900" algn="just" defTabSz="266700">
              <a:defRPr/>
            </a:pPr>
            <a:r>
              <a:rPr lang="hu-HU" sz="1600" dirty="0">
                <a:solidFill>
                  <a:srgbClr val="000000"/>
                </a:solidFill>
              </a:rPr>
              <a:t>	</a:t>
            </a:r>
            <a:endParaRPr lang="hu-HU" sz="1600" b="1" dirty="0" smtClean="0">
              <a:solidFill>
                <a:srgbClr val="000000"/>
              </a:solidFill>
            </a:endParaRP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Hogyan változik meg a monetáris politika?</a:t>
            </a:r>
          </a:p>
          <a:p>
            <a:pPr marL="342900" indent="-342900" algn="just" defTabSz="266700">
              <a:defRPr/>
            </a:pPr>
            <a:r>
              <a:rPr lang="hu-HU" sz="1600" dirty="0" smtClean="0">
                <a:solidFill>
                  <a:srgbClr val="000000"/>
                </a:solidFill>
              </a:rPr>
              <a:t>	</a:t>
            </a:r>
            <a:r>
              <a:rPr lang="hu-HU" sz="1600" dirty="0" smtClean="0">
                <a:solidFill>
                  <a:srgbClr val="000000"/>
                </a:solidFill>
              </a:rPr>
              <a:t>Lesz-e nem-konvencionális monetáris politika? (</a:t>
            </a:r>
            <a:r>
              <a:rPr lang="hu-HU" sz="1600" dirty="0" smtClean="0">
                <a:solidFill>
                  <a:srgbClr val="000000"/>
                </a:solidFill>
              </a:rPr>
              <a:t>likviditás-növelés</a:t>
            </a:r>
            <a:r>
              <a:rPr lang="hu-HU" sz="1600" dirty="0">
                <a:solidFill>
                  <a:srgbClr val="000000"/>
                </a:solidFill>
              </a:rPr>
              <a:t>, értékpapír- és állampapír-vásárlások</a:t>
            </a:r>
            <a:r>
              <a:rPr lang="hu-HU" sz="1600" dirty="0" smtClean="0">
                <a:solidFill>
                  <a:srgbClr val="000000"/>
                </a:solidFill>
              </a:rPr>
              <a:t>)? </a:t>
            </a:r>
            <a:r>
              <a:rPr lang="hu-HU" sz="1600" dirty="0" smtClean="0">
                <a:solidFill>
                  <a:srgbClr val="000000"/>
                </a:solidFill>
              </a:rPr>
              <a:t>A </a:t>
            </a:r>
            <a:r>
              <a:rPr lang="hu-HU" sz="1600" dirty="0" smtClean="0">
                <a:solidFill>
                  <a:srgbClr val="000000"/>
                </a:solidFill>
              </a:rPr>
              <a:t>feltételeik nem </a:t>
            </a:r>
            <a:r>
              <a:rPr lang="hu-HU" sz="1600" dirty="0">
                <a:solidFill>
                  <a:srgbClr val="000000"/>
                </a:solidFill>
              </a:rPr>
              <a:t>állnak </a:t>
            </a:r>
            <a:r>
              <a:rPr lang="hu-HU" sz="1600" dirty="0" smtClean="0">
                <a:solidFill>
                  <a:srgbClr val="000000"/>
                </a:solidFill>
              </a:rPr>
              <a:t>fenn, a </a:t>
            </a:r>
            <a:r>
              <a:rPr lang="hu-HU" sz="1600" dirty="0">
                <a:solidFill>
                  <a:srgbClr val="000000"/>
                </a:solidFill>
              </a:rPr>
              <a:t>feltörekvő </a:t>
            </a:r>
            <a:r>
              <a:rPr lang="hu-HU" sz="1600" dirty="0" smtClean="0">
                <a:solidFill>
                  <a:srgbClr val="000000"/>
                </a:solidFill>
              </a:rPr>
              <a:t>országok múltbeli tapasztalatai rendkívül kedvezőtlenek</a:t>
            </a:r>
            <a:r>
              <a:rPr lang="hu-H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 defTabSz="266700">
              <a:defRPr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13" name="AutoShape 5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2781" y="773705"/>
            <a:ext cx="1260140" cy="545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/>
          <a:lstStyle/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Mit várunk </a:t>
            </a: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2013-tól? </a:t>
            </a: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1,0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0,5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-4,3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4,1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/>
              <a:t>2</a:t>
            </a:r>
            <a:r>
              <a:rPr lang="hu-HU" sz="1400" b="1" dirty="0" smtClean="0">
                <a:solidFill>
                  <a:schemeClr val="tx1"/>
                </a:solidFill>
              </a:rPr>
              <a:t>,8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78,0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2,3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297,9</a:t>
            </a:r>
          </a:p>
          <a:p>
            <a:pPr algn="ctr" defTabSz="266700">
              <a:defRPr/>
            </a:pPr>
            <a:endParaRPr lang="hu-HU" sz="800" b="1" dirty="0" smtClean="0">
              <a:solidFill>
                <a:schemeClr val="tx1"/>
              </a:solidFill>
            </a:endParaRPr>
          </a:p>
          <a:p>
            <a:pPr algn="ctr" defTabSz="266700"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4,0</a:t>
            </a:r>
          </a:p>
          <a:p>
            <a:pPr algn="ctr" defTabSz="266700">
              <a:defRPr/>
            </a:pPr>
            <a:endParaRPr lang="hu-HU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endParaRPr lang="hu-HU" sz="1400" b="1" dirty="0" smtClean="0">
              <a:solidFill>
                <a:srgbClr val="000000"/>
              </a:solidFill>
            </a:endParaRPr>
          </a:p>
          <a:p>
            <a:pPr algn="ctr" defTabSz="266700">
              <a:defRPr/>
            </a:pPr>
            <a:endParaRPr lang="hu-HU" b="1" dirty="0" smtClean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4490" y="1394810"/>
            <a:ext cx="4176000" cy="324000"/>
          </a:xfrm>
          <a:prstGeom prst="rect">
            <a:avLst/>
          </a:prstGeom>
          <a:solidFill>
            <a:srgbClr val="99CC00">
              <a:alpha val="2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74490" y="2043370"/>
            <a:ext cx="4176000" cy="324000"/>
          </a:xfrm>
          <a:prstGeom prst="rect">
            <a:avLst/>
          </a:prstGeom>
          <a:solidFill>
            <a:srgbClr val="99CC00">
              <a:alpha val="2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56921" y="2708920"/>
            <a:ext cx="4176000" cy="324000"/>
          </a:xfrm>
          <a:prstGeom prst="rect">
            <a:avLst/>
          </a:prstGeom>
          <a:solidFill>
            <a:srgbClr val="99CC00">
              <a:alpha val="2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75286" y="3340617"/>
            <a:ext cx="4176000" cy="324000"/>
          </a:xfrm>
          <a:prstGeom prst="rect">
            <a:avLst/>
          </a:prstGeom>
          <a:solidFill>
            <a:srgbClr val="99CC00">
              <a:alpha val="2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 bwMode="auto">
          <a:xfrm>
            <a:off x="87236" y="4059070"/>
            <a:ext cx="4176000" cy="324000"/>
          </a:xfrm>
          <a:prstGeom prst="rect">
            <a:avLst/>
          </a:prstGeom>
          <a:solidFill>
            <a:srgbClr val="99CC00">
              <a:alpha val="2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hu-H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" y="996424"/>
            <a:ext cx="716289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20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 txBox="1">
            <a:spLocks noGrp="1" noChangeArrowheads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98269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513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2539" y="115888"/>
            <a:ext cx="8983509" cy="468312"/>
          </a:xfrm>
        </p:spPr>
        <p:txBody>
          <a:bodyPr/>
          <a:lstStyle/>
          <a:p>
            <a:pPr eaLnBrk="1" hangingPunct="1"/>
            <a:r>
              <a:rPr lang="hu-HU" sz="1800" dirty="0" smtClean="0"/>
              <a:t>De középtávon </a:t>
            </a:r>
            <a:r>
              <a:rPr lang="hu-HU" sz="1800" dirty="0" smtClean="0"/>
              <a:t>a </a:t>
            </a:r>
            <a:r>
              <a:rPr lang="hu-HU" sz="1800" dirty="0" smtClean="0"/>
              <a:t>régiós 3,5-4%-tól lényegesen elmaradó, 2% körüli növekedést vár a piac M</a:t>
            </a:r>
            <a:r>
              <a:rPr lang="hu-HU" sz="1800" dirty="0" smtClean="0"/>
              <a:t>agyarországtól</a:t>
            </a:r>
            <a:endParaRPr lang="en-US" sz="1800" dirty="0" smtClean="0"/>
          </a:p>
        </p:txBody>
      </p: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47455" y="638690"/>
            <a:ext cx="3600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000000"/>
                </a:solidFill>
              </a:rPr>
              <a:t>GDP</a:t>
            </a:r>
            <a:r>
              <a:rPr lang="hu-HU" sz="1400" b="1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hu-HU" sz="1200" dirty="0" smtClean="0">
                <a:solidFill>
                  <a:srgbClr val="000000"/>
                </a:solidFill>
              </a:rPr>
              <a:t>Reál, éves változás</a:t>
            </a:r>
            <a:r>
              <a:rPr lang="en-GB" sz="1200" dirty="0" smtClean="0">
                <a:solidFill>
                  <a:srgbClr val="000000"/>
                </a:solidFill>
              </a:rPr>
              <a:t>, %)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134" name="Text Box 11"/>
          <p:cNvSpPr txBox="1">
            <a:spLocks noChangeArrowheads="1"/>
          </p:cNvSpPr>
          <p:nvPr/>
        </p:nvSpPr>
        <p:spPr bwMode="auto">
          <a:xfrm>
            <a:off x="44450" y="5992657"/>
            <a:ext cx="6256338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chemeClr val="tx1"/>
                </a:solidFill>
              </a:rPr>
              <a:t>Forrás</a:t>
            </a:r>
            <a:r>
              <a:rPr lang="en-GB" sz="900" dirty="0" smtClean="0">
                <a:solidFill>
                  <a:schemeClr val="tx1"/>
                </a:solidFill>
              </a:rPr>
              <a:t>: </a:t>
            </a:r>
            <a:r>
              <a:rPr lang="hu-HU" sz="900" dirty="0" smtClean="0">
                <a:solidFill>
                  <a:schemeClr val="tx1"/>
                </a:solidFill>
              </a:rPr>
              <a:t>KSH</a:t>
            </a:r>
            <a:r>
              <a:rPr lang="en-GB" sz="900" dirty="0" smtClean="0">
                <a:solidFill>
                  <a:schemeClr val="tx1"/>
                </a:solidFill>
              </a:rPr>
              <a:t>, Eurostat, OTP </a:t>
            </a:r>
            <a:r>
              <a:rPr lang="hu-HU" sz="900" dirty="0" smtClean="0">
                <a:solidFill>
                  <a:schemeClr val="tx1"/>
                </a:solidFill>
              </a:rPr>
              <a:t>Elemzés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137" name="Dia számának helye 43"/>
          <p:cNvSpPr txBox="1">
            <a:spLocks noGrp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182470" y="6354327"/>
            <a:ext cx="4320480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Kereskedelmi Banki Igazgatóság</a:t>
            </a:r>
          </a:p>
        </p:txBody>
      </p:sp>
      <p:cxnSp>
        <p:nvCxnSpPr>
          <p:cNvPr id="74" name="Egyenes összekötő 73"/>
          <p:cNvCxnSpPr/>
          <p:nvPr/>
        </p:nvCxnSpPr>
        <p:spPr bwMode="auto">
          <a:xfrm flipV="1">
            <a:off x="4367935" y="1313765"/>
            <a:ext cx="1" cy="3538718"/>
          </a:xfrm>
          <a:prstGeom prst="line">
            <a:avLst/>
          </a:prstGeom>
          <a:solidFill>
            <a:srgbClr val="006649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Szövegdoboz 74"/>
          <p:cNvSpPr txBox="1"/>
          <p:nvPr/>
        </p:nvSpPr>
        <p:spPr>
          <a:xfrm rot="16200000">
            <a:off x="4144510" y="1793211"/>
            <a:ext cx="1253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08080"/>
                </a:solidFill>
              </a:rPr>
              <a:t>Előrejelzés</a:t>
            </a:r>
            <a:endParaRPr lang="en-GB" sz="1400" b="1" dirty="0">
              <a:solidFill>
                <a:srgbClr val="808080"/>
              </a:solidFill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7248255" y="593170"/>
            <a:ext cx="2547794" cy="594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hu-HU" sz="1600" b="1" dirty="0">
                <a:solidFill>
                  <a:srgbClr val="000000"/>
                </a:solidFill>
              </a:rPr>
              <a:t>A lemaradás okai: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>
                <a:solidFill>
                  <a:srgbClr val="000000"/>
                </a:solidFill>
              </a:rPr>
              <a:t>2002-2006: </a:t>
            </a:r>
            <a:r>
              <a:rPr lang="hu-HU" sz="1600" dirty="0" smtClean="0">
                <a:solidFill>
                  <a:srgbClr val="000000"/>
                </a:solidFill>
              </a:rPr>
              <a:t>magas hiány,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magas bizonytalanság,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elmaradó </a:t>
            </a:r>
            <a:r>
              <a:rPr lang="hu-HU" sz="1600" dirty="0">
                <a:solidFill>
                  <a:srgbClr val="000000"/>
                </a:solidFill>
              </a:rPr>
              <a:t>beruházások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>
                <a:solidFill>
                  <a:srgbClr val="000000"/>
                </a:solidFill>
              </a:rPr>
              <a:t>2007-2010: </a:t>
            </a:r>
            <a:r>
              <a:rPr lang="hu-HU" sz="1600" dirty="0" smtClean="0">
                <a:solidFill>
                  <a:srgbClr val="000000"/>
                </a:solidFill>
              </a:rPr>
              <a:t>válság,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költségvetési kiigazítás</a:t>
            </a:r>
            <a:r>
              <a:rPr lang="hu-HU" sz="1600" dirty="0">
                <a:solidFill>
                  <a:srgbClr val="000000"/>
                </a:solidFill>
              </a:rPr>
              <a:t>, 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csökkenő fogyasztás</a:t>
            </a:r>
            <a:r>
              <a:rPr lang="hu-HU" sz="1600" dirty="0">
                <a:solidFill>
                  <a:srgbClr val="000000"/>
                </a:solidFill>
              </a:rPr>
              <a:t>, 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>
                <a:solidFill>
                  <a:srgbClr val="000000"/>
                </a:solidFill>
              </a:rPr>
              <a:t>2010-: </a:t>
            </a:r>
            <a:r>
              <a:rPr lang="hu-HU" sz="1600" dirty="0" smtClean="0">
                <a:solidFill>
                  <a:srgbClr val="000000"/>
                </a:solidFill>
              </a:rPr>
              <a:t>romló tőkevonzó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képesség: a gazdaság-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politika kiszámíthatatlan és 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növeli a vállalatok terheit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21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 txBox="1">
            <a:spLocks noGrp="1" noChangeArrowheads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7096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37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2539" y="115888"/>
            <a:ext cx="8983509" cy="387787"/>
          </a:xfrm>
        </p:spPr>
        <p:txBody>
          <a:bodyPr/>
          <a:lstStyle/>
          <a:p>
            <a:pPr eaLnBrk="1" hangingPunct="1"/>
            <a:r>
              <a:rPr lang="hu-HU" sz="1800" dirty="0" smtClean="0"/>
              <a:t>Ami alapján a lemaradás tovább nő 2017-ig</a:t>
            </a:r>
            <a:endParaRPr lang="en-US" sz="1800" dirty="0" smtClean="0"/>
          </a:p>
        </p:txBody>
      </p:sp>
      <p:sp>
        <p:nvSpPr>
          <p:cNvPr id="5134" name="Text Box 11"/>
          <p:cNvSpPr txBox="1">
            <a:spLocks noChangeArrowheads="1"/>
          </p:cNvSpPr>
          <p:nvPr/>
        </p:nvSpPr>
        <p:spPr bwMode="auto">
          <a:xfrm>
            <a:off x="44450" y="5992657"/>
            <a:ext cx="6256338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chemeClr val="tx1"/>
                </a:solidFill>
              </a:rPr>
              <a:t>Forrás</a:t>
            </a:r>
            <a:r>
              <a:rPr lang="en-GB" sz="900" dirty="0" smtClean="0">
                <a:solidFill>
                  <a:schemeClr val="tx1"/>
                </a:solidFill>
              </a:rPr>
              <a:t>: </a:t>
            </a:r>
            <a:r>
              <a:rPr lang="hu-HU" sz="900" dirty="0" smtClean="0">
                <a:solidFill>
                  <a:schemeClr val="tx1"/>
                </a:solidFill>
              </a:rPr>
              <a:t>KSH</a:t>
            </a:r>
            <a:r>
              <a:rPr lang="en-GB" sz="900" dirty="0" smtClean="0">
                <a:solidFill>
                  <a:schemeClr val="tx1"/>
                </a:solidFill>
              </a:rPr>
              <a:t>, Eurostat, OTP </a:t>
            </a:r>
            <a:r>
              <a:rPr lang="hu-HU" sz="900" dirty="0" smtClean="0">
                <a:solidFill>
                  <a:schemeClr val="tx1"/>
                </a:solidFill>
              </a:rPr>
              <a:t>Elemzés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137" name="Dia számának helye 43"/>
          <p:cNvSpPr txBox="1">
            <a:spLocks noGrp="1"/>
          </p:cNvSpPr>
          <p:nvPr/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182470" y="6354327"/>
            <a:ext cx="4320480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Kereskedelmi Banki Igazgatóság</a:t>
            </a: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992560" y="760014"/>
            <a:ext cx="3600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000000"/>
                </a:solidFill>
              </a:rPr>
              <a:t>GDP</a:t>
            </a:r>
            <a:r>
              <a:rPr lang="hu-HU" sz="1400" b="1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hu-HU" sz="1200" dirty="0" smtClean="0">
                <a:solidFill>
                  <a:srgbClr val="000000"/>
                </a:solidFill>
              </a:rPr>
              <a:t>Reál, 2004= 100</a:t>
            </a:r>
            <a:r>
              <a:rPr lang="en-GB" sz="1200" dirty="0" smtClean="0">
                <a:solidFill>
                  <a:srgbClr val="000000"/>
                </a:solidFill>
              </a:rPr>
              <a:t>%)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53248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01" y="1059188"/>
            <a:ext cx="716289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Egyenes összekötő 59"/>
          <p:cNvCxnSpPr/>
          <p:nvPr/>
        </p:nvCxnSpPr>
        <p:spPr bwMode="auto">
          <a:xfrm flipV="1">
            <a:off x="5403051" y="1067791"/>
            <a:ext cx="1" cy="3801369"/>
          </a:xfrm>
          <a:prstGeom prst="line">
            <a:avLst/>
          </a:prstGeom>
          <a:solidFill>
            <a:srgbClr val="006649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Szövegdoboz 49"/>
          <p:cNvSpPr txBox="1"/>
          <p:nvPr/>
        </p:nvSpPr>
        <p:spPr>
          <a:xfrm rot="16200000">
            <a:off x="5317202" y="1694109"/>
            <a:ext cx="124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08080"/>
                </a:solidFill>
              </a:rPr>
              <a:t>Előrejelzés</a:t>
            </a:r>
            <a:endParaRPr lang="en-GB" sz="14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581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" y="1223755"/>
            <a:ext cx="773301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ktum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424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3" name="Dia számának hely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CAD79C-C6D2-492E-89B2-2573C9AA0389}" type="slidenum">
              <a:rPr lang="en-GB" sz="1000" b="0">
                <a:solidFill>
                  <a:schemeClr val="tx1"/>
                </a:solidFill>
              </a:rPr>
              <a:pPr algn="r"/>
              <a:t>22</a:t>
            </a:fld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536" y="818712"/>
            <a:ext cx="8865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A bankszektor nettó hitelkihelyezése a magánszektor felé </a:t>
            </a:r>
            <a:r>
              <a:rPr lang="hu-HU" sz="1400" dirty="0" smtClean="0">
                <a:solidFill>
                  <a:srgbClr val="000000"/>
                </a:solidFill>
              </a:rPr>
              <a:t>(SA, a GDP arányában, %)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12540" y="60328"/>
            <a:ext cx="9093459" cy="504825"/>
          </a:xfrm>
          <a:prstGeom prst="rect">
            <a:avLst/>
          </a:prstGeom>
        </p:spPr>
        <p:txBody>
          <a:bodyPr rIns="36000" anchor="ctr">
            <a:no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hu-HU" sz="1800" b="1" dirty="0" smtClean="0"/>
              <a:t>A lemaradás fő tünetei 1. Régiós </a:t>
            </a:r>
            <a:r>
              <a:rPr lang="hu-HU" sz="1800" b="1" dirty="0" smtClean="0"/>
              <a:t>összevetésben itt a leggyengébb a hitelezési aktivitás, </a:t>
            </a:r>
            <a:r>
              <a:rPr lang="hu-HU" sz="1800" b="1" dirty="0" smtClean="0"/>
              <a:t>ami </a:t>
            </a:r>
            <a:r>
              <a:rPr lang="hu-HU" sz="1800" b="1" dirty="0" smtClean="0"/>
              <a:t>visszahúzza a növekedést</a:t>
            </a:r>
            <a:endParaRPr lang="en-US" sz="1800" b="1" dirty="0" smtClean="0"/>
          </a:p>
        </p:txBody>
      </p:sp>
      <p:sp>
        <p:nvSpPr>
          <p:cNvPr id="15" name="Szövegdoboz 14"/>
          <p:cNvSpPr txBox="1"/>
          <p:nvPr>
            <p:custDataLst>
              <p:tags r:id="rId6"/>
            </p:custDataLst>
          </p:nvPr>
        </p:nvSpPr>
        <p:spPr>
          <a:xfrm>
            <a:off x="2649904" y="2629092"/>
            <a:ext cx="85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6893C6"/>
                </a:solidFill>
              </a:rPr>
              <a:t>CEE </a:t>
            </a:r>
            <a:r>
              <a:rPr lang="hu-HU" sz="1000" b="1" dirty="0" err="1" smtClean="0">
                <a:solidFill>
                  <a:srgbClr val="6893C6"/>
                </a:solidFill>
              </a:rPr>
              <a:t>max</a:t>
            </a:r>
            <a:endParaRPr lang="hu-HU" sz="1000" b="1" dirty="0" smtClean="0">
              <a:solidFill>
                <a:srgbClr val="6893C6"/>
              </a:solidFill>
            </a:endParaRPr>
          </a:p>
          <a:p>
            <a:r>
              <a:rPr lang="hu-HU" sz="1000" dirty="0" smtClean="0">
                <a:solidFill>
                  <a:srgbClr val="6893C6"/>
                </a:solidFill>
              </a:rPr>
              <a:t>(w/o HU)</a:t>
            </a:r>
            <a:endParaRPr lang="en-US" sz="1000" dirty="0">
              <a:solidFill>
                <a:srgbClr val="6893C6"/>
              </a:solidFill>
            </a:endParaRPr>
          </a:p>
        </p:txBody>
      </p:sp>
      <p:sp>
        <p:nvSpPr>
          <p:cNvPr id="16" name="Szövegdoboz 15"/>
          <p:cNvSpPr txBox="1"/>
          <p:nvPr>
            <p:custDataLst>
              <p:tags r:id="rId7"/>
            </p:custDataLst>
          </p:nvPr>
        </p:nvSpPr>
        <p:spPr>
          <a:xfrm>
            <a:off x="2334869" y="4238530"/>
            <a:ext cx="85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6893C6"/>
                </a:solidFill>
              </a:rPr>
              <a:t>CEE min </a:t>
            </a:r>
            <a:r>
              <a:rPr lang="hu-HU" sz="1000" dirty="0" smtClean="0">
                <a:solidFill>
                  <a:srgbClr val="6893C6"/>
                </a:solidFill>
              </a:rPr>
              <a:t>(w/o HU)</a:t>
            </a:r>
            <a:endParaRPr lang="en-US" sz="1000" b="1" dirty="0">
              <a:solidFill>
                <a:srgbClr val="6893C6"/>
              </a:solidFill>
            </a:endParaRPr>
          </a:p>
        </p:txBody>
      </p:sp>
      <p:sp>
        <p:nvSpPr>
          <p:cNvPr id="18" name="Szövegdoboz 17"/>
          <p:cNvSpPr txBox="1"/>
          <p:nvPr>
            <p:custDataLst>
              <p:tags r:id="rId8"/>
            </p:custDataLst>
          </p:nvPr>
        </p:nvSpPr>
        <p:spPr>
          <a:xfrm>
            <a:off x="6520334" y="5048620"/>
            <a:ext cx="461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chemeClr val="accent1"/>
                </a:solidFill>
              </a:rPr>
              <a:t>HU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>
            <p:custDataLst>
              <p:tags r:id="rId9"/>
            </p:custDataLst>
          </p:nvPr>
        </p:nvSpPr>
        <p:spPr>
          <a:xfrm>
            <a:off x="6430324" y="4217334"/>
            <a:ext cx="99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/>
              <a:t>CEE w/o HU</a:t>
            </a:r>
            <a:endParaRPr lang="en-US" sz="1000" b="1" dirty="0"/>
          </a:p>
        </p:txBody>
      </p:sp>
      <p:cxnSp>
        <p:nvCxnSpPr>
          <p:cNvPr id="20" name="Egyenes összekötő 19"/>
          <p:cNvCxnSpPr/>
          <p:nvPr>
            <p:custDataLst>
              <p:tags r:id="rId10"/>
            </p:custDataLst>
          </p:nvPr>
        </p:nvCxnSpPr>
        <p:spPr>
          <a:xfrm flipV="1">
            <a:off x="5440214" y="2753365"/>
            <a:ext cx="0" cy="24752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>
            <p:custDataLst>
              <p:tags r:id="rId11"/>
            </p:custDataLst>
          </p:nvPr>
        </p:nvSpPr>
        <p:spPr>
          <a:xfrm>
            <a:off x="4450104" y="2798370"/>
            <a:ext cx="94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 smtClean="0">
                <a:solidFill>
                  <a:schemeClr val="accent1"/>
                </a:solidFill>
              </a:rPr>
              <a:t>ÁTLAG KÖRÜLI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Szövegdoboz 21"/>
          <p:cNvSpPr txBox="1"/>
          <p:nvPr>
            <p:custDataLst>
              <p:tags r:id="rId12"/>
            </p:custDataLst>
          </p:nvPr>
        </p:nvSpPr>
        <p:spPr>
          <a:xfrm>
            <a:off x="5440214" y="279837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chemeClr val="accent1"/>
                </a:solidFill>
              </a:rPr>
              <a:t>ÁTLAG ALATTI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525" y="6523865"/>
            <a:ext cx="6256338" cy="288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b="0" dirty="0" smtClean="0"/>
              <a:t>Forrás: Nemzeti Bankok, OTP Bank</a:t>
            </a:r>
          </a:p>
          <a:p>
            <a:pPr defTabSz="912813">
              <a:lnSpc>
                <a:spcPct val="70000"/>
              </a:lnSpc>
            </a:pPr>
            <a:r>
              <a:rPr lang="hu-HU" sz="900" dirty="0" smtClean="0"/>
              <a:t>CEE : Visegrádi országok és Románia illetve Bulgária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21121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79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987758"/>
            <a:ext cx="8285379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ktum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44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3" name="Dia számának hely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CAD79C-C6D2-492E-89B2-2573C9AA0389}" type="slidenum">
              <a:rPr lang="en-GB" sz="1000" b="0">
                <a:solidFill>
                  <a:schemeClr val="tx1"/>
                </a:solidFill>
              </a:rPr>
              <a:pPr algn="r"/>
              <a:t>23</a:t>
            </a:fld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401546" name="Rectangle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535" y="43855"/>
            <a:ext cx="891145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1800" b="1" dirty="0"/>
              <a:t>A lemaradás fő tünetei </a:t>
            </a:r>
            <a:r>
              <a:rPr lang="hu-HU" sz="1800" b="1" dirty="0" smtClean="0"/>
              <a:t>2. A </a:t>
            </a:r>
            <a:r>
              <a:rPr lang="hu-HU" sz="1800" b="1" dirty="0" smtClean="0">
                <a:latin typeface="+mj-lt"/>
                <a:ea typeface="+mj-ea"/>
                <a:cs typeface="+mj-cs"/>
              </a:rPr>
              <a:t>beruházási </a:t>
            </a:r>
            <a:r>
              <a:rPr lang="hu-HU" sz="1800" b="1" dirty="0" smtClean="0">
                <a:latin typeface="+mj-lt"/>
                <a:ea typeface="+mj-ea"/>
                <a:cs typeface="+mj-cs"/>
              </a:rPr>
              <a:t>ráta Magyarországon legalacsonyabb, </a:t>
            </a:r>
          </a:p>
          <a:p>
            <a:pPr eaLnBrk="0" hangingPunct="0"/>
            <a:r>
              <a:rPr lang="hu-HU" sz="1800" b="1" dirty="0" smtClean="0">
                <a:latin typeface="+mj-lt"/>
                <a:ea typeface="+mj-ea"/>
                <a:cs typeface="+mj-cs"/>
              </a:rPr>
              <a:t>ami alig fedezi az elavuló tőkeállományt</a:t>
            </a:r>
          </a:p>
        </p:txBody>
      </p:sp>
      <p:sp>
        <p:nvSpPr>
          <p:cNvPr id="17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2550" y="818710"/>
            <a:ext cx="3645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b="1" dirty="0" smtClean="0">
                <a:solidFill>
                  <a:srgbClr val="000000"/>
                </a:solidFill>
              </a:rPr>
              <a:t>A beruházások a GDP arányában </a:t>
            </a:r>
            <a:r>
              <a:rPr lang="hu-HU" sz="1400" dirty="0" smtClean="0">
                <a:solidFill>
                  <a:srgbClr val="000000"/>
                </a:solidFill>
              </a:rPr>
              <a:t>(%)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Szövegdoboz 15"/>
          <p:cNvSpPr txBox="1"/>
          <p:nvPr>
            <p:custDataLst>
              <p:tags r:id="rId6"/>
            </p:custDataLst>
          </p:nvPr>
        </p:nvSpPr>
        <p:spPr>
          <a:xfrm>
            <a:off x="3602850" y="2078850"/>
            <a:ext cx="85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6893C6"/>
                </a:solidFill>
              </a:rPr>
              <a:t>CEE </a:t>
            </a:r>
            <a:r>
              <a:rPr lang="hu-HU" sz="1000" b="1" dirty="0" err="1" smtClean="0">
                <a:solidFill>
                  <a:srgbClr val="6893C6"/>
                </a:solidFill>
              </a:rPr>
              <a:t>max</a:t>
            </a:r>
            <a:endParaRPr lang="hu-HU" sz="1000" b="1" dirty="0" smtClean="0">
              <a:solidFill>
                <a:srgbClr val="6893C6"/>
              </a:solidFill>
            </a:endParaRPr>
          </a:p>
          <a:p>
            <a:r>
              <a:rPr lang="hu-HU" sz="1000" dirty="0" smtClean="0">
                <a:solidFill>
                  <a:srgbClr val="6893C6"/>
                </a:solidFill>
              </a:rPr>
              <a:t>(w/o HU)</a:t>
            </a:r>
            <a:endParaRPr lang="en-US" sz="1000" dirty="0">
              <a:solidFill>
                <a:srgbClr val="6893C6"/>
              </a:solidFill>
            </a:endParaRPr>
          </a:p>
        </p:txBody>
      </p:sp>
      <p:sp>
        <p:nvSpPr>
          <p:cNvPr id="18" name="Szövegdoboz 17"/>
          <p:cNvSpPr txBox="1"/>
          <p:nvPr>
            <p:custDataLst>
              <p:tags r:id="rId7"/>
            </p:custDataLst>
          </p:nvPr>
        </p:nvSpPr>
        <p:spPr>
          <a:xfrm>
            <a:off x="2027675" y="4554125"/>
            <a:ext cx="85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6893C6"/>
                </a:solidFill>
              </a:rPr>
              <a:t>CEE min </a:t>
            </a:r>
            <a:r>
              <a:rPr lang="hu-HU" sz="1000" dirty="0" smtClean="0">
                <a:solidFill>
                  <a:srgbClr val="6893C6"/>
                </a:solidFill>
              </a:rPr>
              <a:t>(w/o HU)</a:t>
            </a:r>
            <a:endParaRPr lang="en-US" sz="1000" b="1" dirty="0">
              <a:solidFill>
                <a:srgbClr val="6893C6"/>
              </a:solidFill>
            </a:endParaRPr>
          </a:p>
        </p:txBody>
      </p:sp>
      <p:sp>
        <p:nvSpPr>
          <p:cNvPr id="19" name="Szövegdoboz 18"/>
          <p:cNvSpPr txBox="1"/>
          <p:nvPr>
            <p:custDataLst>
              <p:tags r:id="rId8"/>
            </p:custDataLst>
          </p:nvPr>
        </p:nvSpPr>
        <p:spPr>
          <a:xfrm>
            <a:off x="6033120" y="3609020"/>
            <a:ext cx="461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chemeClr val="accent1"/>
                </a:solidFill>
              </a:rPr>
              <a:t>HU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cxnSp>
        <p:nvCxnSpPr>
          <p:cNvPr id="22" name="Egyenes összekötő 21"/>
          <p:cNvCxnSpPr/>
          <p:nvPr>
            <p:custDataLst>
              <p:tags r:id="rId9"/>
            </p:custDataLst>
          </p:nvPr>
        </p:nvCxnSpPr>
        <p:spPr>
          <a:xfrm flipV="1">
            <a:off x="5358045" y="1313765"/>
            <a:ext cx="0" cy="418546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>
            <p:custDataLst>
              <p:tags r:id="rId10"/>
            </p:custDataLst>
          </p:nvPr>
        </p:nvSpPr>
        <p:spPr>
          <a:xfrm>
            <a:off x="3377825" y="1493785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chemeClr val="accent1"/>
                </a:solidFill>
              </a:rPr>
              <a:t>ÁTLAG KÖRÜLI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4" name="Szövegdoboz 23"/>
          <p:cNvSpPr txBox="1"/>
          <p:nvPr>
            <p:custDataLst>
              <p:tags r:id="rId11"/>
            </p:custDataLst>
          </p:nvPr>
        </p:nvSpPr>
        <p:spPr>
          <a:xfrm>
            <a:off x="5808095" y="1448780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chemeClr val="accent1"/>
                </a:solidFill>
              </a:rPr>
              <a:t>ÁTLAG ALATTI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525" y="6523865"/>
            <a:ext cx="6256338" cy="288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b="0" dirty="0" smtClean="0"/>
              <a:t>Forrás: Eurostat</a:t>
            </a:r>
          </a:p>
          <a:p>
            <a:pPr defTabSz="912813">
              <a:lnSpc>
                <a:spcPct val="70000"/>
              </a:lnSpc>
            </a:pPr>
            <a:r>
              <a:rPr lang="hu-HU" sz="900" dirty="0" smtClean="0"/>
              <a:t>CEE : Visegrádi országok és Románia illetve Bulgária</a:t>
            </a:r>
            <a:endParaRPr lang="en-GB" sz="900" b="0" dirty="0"/>
          </a:p>
        </p:txBody>
      </p:sp>
    </p:spTree>
    <p:extLst>
      <p:ext uri="{BB962C8B-B14F-4D97-AF65-F5344CB8AC3E}">
        <p14:creationId xmlns:p14="http://schemas.microsoft.com/office/powerpoint/2010/main" val="35416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331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85" name="think-cell Slide" r:id="rId32" imgW="0" imgH="0" progId="">
                  <p:embed/>
                </p:oleObj>
              </mc:Choice>
              <mc:Fallback>
                <p:oleObj name="think-cell Slide" r:id="rId3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 hidden="1"/>
          <p:cNvSpPr/>
          <p:nvPr>
            <p:custDataLst>
              <p:tags r:id="rId3"/>
            </p:custDataLst>
          </p:nvPr>
        </p:nvSpPr>
        <p:spPr bwMode="auto">
          <a:xfrm>
            <a:off x="29682" y="-28347"/>
            <a:ext cx="99386" cy="215444"/>
          </a:xfrm>
          <a:prstGeom prst="rect">
            <a:avLst/>
          </a:prstGeom>
          <a:solidFill>
            <a:scrgbClr r="0" g="0" b="0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hu-HU" sz="10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24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767535" y="115888"/>
            <a:ext cx="9135292" cy="468312"/>
          </a:xfrm>
        </p:spPr>
        <p:txBody>
          <a:bodyPr/>
          <a:lstStyle/>
          <a:p>
            <a:pPr eaLnBrk="1" hangingPunct="1"/>
            <a:r>
              <a:rPr lang="hu-HU" sz="1800" dirty="0" smtClean="0"/>
              <a:t>Az ok</a:t>
            </a:r>
            <a:r>
              <a:rPr lang="hu-HU" sz="1800" dirty="0"/>
              <a:t>: a tőkevonzó képesség drasztikus </a:t>
            </a:r>
            <a:r>
              <a:rPr lang="hu-HU" sz="1800" dirty="0" smtClean="0"/>
              <a:t>romlása. A </a:t>
            </a:r>
            <a:r>
              <a:rPr lang="hu-HU" sz="1800" dirty="0" err="1" smtClean="0"/>
              <a:t>Német-Magyar</a:t>
            </a:r>
            <a:r>
              <a:rPr lang="hu-HU" sz="1800" dirty="0" smtClean="0"/>
              <a:t> </a:t>
            </a:r>
            <a:r>
              <a:rPr lang="hu-HU" sz="1800" dirty="0" smtClean="0"/>
              <a:t>Iparkamara </a:t>
            </a:r>
            <a:r>
              <a:rPr lang="hu-HU" sz="1800" dirty="0" smtClean="0"/>
              <a:t>felmérése szerint a 4. helyről a 10-re estünk vissza 2006és 2012 között</a:t>
            </a:r>
            <a:endParaRPr lang="en-GB" sz="1800" dirty="0" smtClean="0"/>
          </a:p>
        </p:txBody>
      </p:sp>
      <p:sp>
        <p:nvSpPr>
          <p:cNvPr id="513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50" y="6452226"/>
            <a:ext cx="6256338" cy="352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  <a:spcBef>
                <a:spcPts val="0"/>
              </a:spcBef>
              <a:spcAft>
                <a:spcPts val="500"/>
              </a:spcAft>
            </a:pPr>
            <a:r>
              <a:rPr lang="hu-HU" sz="900" dirty="0" smtClean="0"/>
              <a:t>Forrás: </a:t>
            </a:r>
            <a:r>
              <a:rPr lang="hu-HU" sz="900" dirty="0" err="1" smtClean="0"/>
              <a:t>Német-Magyar</a:t>
            </a:r>
            <a:r>
              <a:rPr lang="hu-HU" sz="900" dirty="0" smtClean="0"/>
              <a:t> Ipari és Kereskedelmi Kamara, MNB</a:t>
            </a:r>
          </a:p>
          <a:p>
            <a:pPr defTabSz="912813">
              <a:lnSpc>
                <a:spcPct val="70000"/>
              </a:lnSpc>
              <a:spcBef>
                <a:spcPts val="0"/>
              </a:spcBef>
              <a:spcAft>
                <a:spcPts val="500"/>
              </a:spcAft>
            </a:pPr>
            <a:r>
              <a:rPr lang="hu-HU" sz="900" dirty="0" smtClean="0"/>
              <a:t>*nagyon elégedetlen és elégedetlen összevonva</a:t>
            </a:r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3" name="Téglalap 52"/>
          <p:cNvSpPr/>
          <p:nvPr>
            <p:custDataLst>
              <p:tags r:id="rId10"/>
            </p:custDataLst>
          </p:nvPr>
        </p:nvSpPr>
        <p:spPr>
          <a:xfrm>
            <a:off x="137466" y="720024"/>
            <a:ext cx="4680520" cy="57606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hu-H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>
            <p:custDataLst>
              <p:tags r:id="rId11"/>
            </p:custDataLst>
          </p:nvPr>
        </p:nvSpPr>
        <p:spPr>
          <a:xfrm>
            <a:off x="4998005" y="728700"/>
            <a:ext cx="4680520" cy="57606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hu-H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470" y="818710"/>
            <a:ext cx="4635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b="1" dirty="0" smtClean="0">
                <a:solidFill>
                  <a:schemeClr val="accent4">
                    <a:lumMod val="50000"/>
                  </a:schemeClr>
                </a:solidFill>
              </a:rPr>
              <a:t>A gazdaságpolitika kiszámíthatósága: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1800" b="1" dirty="0" smtClean="0">
                <a:solidFill>
                  <a:srgbClr val="000000"/>
                </a:solidFill>
              </a:rPr>
              <a:t>soha nem látott elégedetlenség,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hu-HU" sz="1800" b="1" dirty="0" smtClean="0">
                <a:solidFill>
                  <a:srgbClr val="000000"/>
                </a:solidFill>
              </a:rPr>
              <a:t>1. számú megoldandó probléma ismét</a:t>
            </a:r>
            <a:endParaRPr lang="en-GB" sz="1800" dirty="0" smtClean="0">
              <a:solidFill>
                <a:srgbClr val="000000"/>
              </a:solidFill>
            </a:endParaRPr>
          </a:p>
        </p:txBody>
      </p:sp>
      <p:cxnSp>
        <p:nvCxnSpPr>
          <p:cNvPr id="7" name="Egyenes összekötő 6"/>
          <p:cNvCxnSpPr/>
          <p:nvPr>
            <p:custDataLst>
              <p:tags r:id="rId13"/>
            </p:custDataLst>
          </p:nvPr>
        </p:nvCxnSpPr>
        <p:spPr bwMode="gray">
          <a:xfrm>
            <a:off x="773113" y="818710"/>
            <a:ext cx="2606675" cy="0"/>
          </a:xfrm>
          <a:prstGeom prst="line">
            <a:avLst/>
          </a:prstGeom>
          <a:solidFill>
            <a:srgbClr val="006649"/>
          </a:solidFill>
          <a:ln w="3175" cap="flat" cmpd="sng" algn="ctr">
            <a:solidFill>
              <a:srgbClr val="C0C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89" name="Objektum 188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41343383"/>
              </p:ext>
            </p:extLst>
          </p:nvPr>
        </p:nvGraphicFramePr>
        <p:xfrm>
          <a:off x="227475" y="2393885"/>
          <a:ext cx="4410490" cy="404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86" name="Diagram" r:id="rId33" imgW="3257550" imgH="1838325" progId="MSGraph.Chart.8">
                  <p:embed followColorScheme="full"/>
                </p:oleObj>
              </mc:Choice>
              <mc:Fallback>
                <p:oleObj name="Diagram" r:id="rId33" imgW="3257550" imgH="183832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5" y="2393885"/>
                        <a:ext cx="4410490" cy="40416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églalap 37"/>
          <p:cNvSpPr/>
          <p:nvPr>
            <p:custDataLst>
              <p:tags r:id="rId15"/>
            </p:custDataLst>
          </p:nvPr>
        </p:nvSpPr>
        <p:spPr bwMode="auto">
          <a:xfrm>
            <a:off x="2355056" y="4737410"/>
            <a:ext cx="7445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rtlCol="0" anchor="ctr">
            <a:noAutofit/>
          </a:bodyPr>
          <a:lstStyle/>
          <a:p>
            <a:fld id="{2574003B-4FDA-43FB-AE67-9655344A23F7}" type="datetime'''''''el''''é''''g''''''e''d''''e''''''''t''''l''''''''en*'''">
              <a:rPr lang="en-US" sz="1600" b="1">
                <a:solidFill>
                  <a:srgbClr val="C30C3E"/>
                </a:solidFill>
              </a:rPr>
              <a:pPr/>
              <a:t>elégedetlen*</a:t>
            </a:fld>
            <a:endParaRPr lang="hu-HU" sz="1600" b="1" dirty="0">
              <a:solidFill>
                <a:srgbClr val="C30C3E"/>
              </a:solidFill>
              <a:latin typeface="Arial"/>
              <a:sym typeface="Arial"/>
            </a:endParaRPr>
          </a:p>
        </p:txBody>
      </p:sp>
      <p:sp>
        <p:nvSpPr>
          <p:cNvPr id="36" name="Téglalap 35"/>
          <p:cNvSpPr/>
          <p:nvPr>
            <p:custDataLst>
              <p:tags r:id="rId16"/>
            </p:custDataLst>
          </p:nvPr>
        </p:nvSpPr>
        <p:spPr bwMode="auto">
          <a:xfrm>
            <a:off x="3180497" y="6094530"/>
            <a:ext cx="737388" cy="217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algn="ctr"/>
            <a:fld id="{0088DCD3-21D9-40D9-9C15-629502A1D25C}" type="datetime'''''2''''''''''''''''''''''''''''''''''''''0''12'''''">
              <a:rPr lang="en-US" sz="2000" b="1">
                <a:solidFill>
                  <a:schemeClr val="tx1"/>
                </a:solidFill>
              </a:rPr>
              <a:pPr algn="ctr"/>
              <a:t>2012</a:t>
            </a:fld>
            <a:endParaRPr lang="hu-HU" sz="20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5" name="Téglalap 154"/>
          <p:cNvSpPr/>
          <p:nvPr>
            <p:custDataLst>
              <p:tags r:id="rId17"/>
            </p:custDataLst>
          </p:nvPr>
        </p:nvSpPr>
        <p:spPr bwMode="gray">
          <a:xfrm>
            <a:off x="3473450" y="3744035"/>
            <a:ext cx="2873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rtlCol="0" anchor="ctr">
            <a:noAutofit/>
          </a:bodyPr>
          <a:lstStyle/>
          <a:p>
            <a:pPr algn="ctr"/>
            <a:fld id="{5BBC6B87-1A56-467E-BD4D-BAA299FDCAE5}" type="datetime'''''''8''''''''''''''''''''''''7%'''''''''''''">
              <a:rPr lang="en-US" sz="2000"/>
              <a:pPr algn="ctr"/>
              <a:t>87%</a:t>
            </a:fld>
            <a:endParaRPr lang="hu-HU" sz="2000" dirty="0">
              <a:latin typeface="Arial"/>
              <a:sym typeface="Arial"/>
            </a:endParaRPr>
          </a:p>
        </p:txBody>
      </p:sp>
      <p:sp>
        <p:nvSpPr>
          <p:cNvPr id="253" name="Téglalap 252"/>
          <p:cNvSpPr/>
          <p:nvPr>
            <p:custDataLst>
              <p:tags r:id="rId18"/>
            </p:custDataLst>
          </p:nvPr>
        </p:nvSpPr>
        <p:spPr bwMode="auto">
          <a:xfrm>
            <a:off x="1423895" y="6105760"/>
            <a:ext cx="737388" cy="217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algn="ctr"/>
            <a:fld id="{4DBBCF1B-FF0E-4975-8162-CDF33751FECE}" type="datetime'2''''''''0''''''''''''''''''06'''''''''''''''''''''''''''''''">
              <a:rPr lang="en-US" sz="2000" b="1">
                <a:solidFill>
                  <a:schemeClr val="tx1"/>
                </a:solidFill>
              </a:rPr>
              <a:pPr algn="ctr"/>
              <a:t>2006</a:t>
            </a:fld>
            <a:endParaRPr lang="hu-HU" sz="20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4" name="Téglalap 153"/>
          <p:cNvSpPr/>
          <p:nvPr>
            <p:custDataLst>
              <p:tags r:id="rId19"/>
            </p:custDataLst>
          </p:nvPr>
        </p:nvSpPr>
        <p:spPr bwMode="gray">
          <a:xfrm>
            <a:off x="1667635" y="4682170"/>
            <a:ext cx="2873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rtlCol="0" anchor="ctr">
            <a:noAutofit/>
          </a:bodyPr>
          <a:lstStyle/>
          <a:p>
            <a:pPr algn="ctr"/>
            <a:fld id="{0EADB71D-CC29-4E8D-B144-DF19E283BEEE}" type="datetime'''''''''''''''''''''4''''5''%'''''''''''''">
              <a:rPr lang="en-US" sz="2000"/>
              <a:pPr algn="ctr"/>
              <a:t>45%</a:t>
            </a:fld>
            <a:endParaRPr lang="hu-HU" sz="2000" dirty="0">
              <a:latin typeface="Arial"/>
              <a:sym typeface="Arial"/>
            </a:endParaRPr>
          </a:p>
        </p:txBody>
      </p:sp>
      <p:cxnSp>
        <p:nvCxnSpPr>
          <p:cNvPr id="12" name="Egyenes összekötő 11"/>
          <p:cNvCxnSpPr/>
          <p:nvPr>
            <p:custDataLst>
              <p:tags r:id="rId20"/>
            </p:custDataLst>
          </p:nvPr>
        </p:nvCxnSpPr>
        <p:spPr bwMode="gray">
          <a:xfrm>
            <a:off x="5680075" y="818710"/>
            <a:ext cx="2606675" cy="0"/>
          </a:xfrm>
          <a:prstGeom prst="line">
            <a:avLst/>
          </a:prstGeom>
          <a:solidFill>
            <a:srgbClr val="006649"/>
          </a:solidFill>
          <a:ln w="3175" cap="flat" cmpd="sng" algn="ctr">
            <a:solidFill>
              <a:srgbClr val="C0C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5" name="Objektum 164"/>
          <p:cNvGraphicFramePr>
            <a:graphicFrameLocks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397526393"/>
              </p:ext>
            </p:extLst>
          </p:nvPr>
        </p:nvGraphicFramePr>
        <p:xfrm>
          <a:off x="5133020" y="2568600"/>
          <a:ext cx="4511044" cy="37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87" name="Diagram" r:id="rId35" imgW="3257550" imgH="1838325" progId="MSGraph.Chart.8">
                  <p:embed followColorScheme="full"/>
                </p:oleObj>
              </mc:Choice>
              <mc:Fallback>
                <p:oleObj name="Diagram" r:id="rId35" imgW="3257550" imgH="183832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020" y="2568600"/>
                        <a:ext cx="4511044" cy="3754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Téglalap 171"/>
          <p:cNvSpPr/>
          <p:nvPr>
            <p:custDataLst>
              <p:tags r:id="rId22"/>
            </p:custDataLst>
          </p:nvPr>
        </p:nvSpPr>
        <p:spPr bwMode="auto">
          <a:xfrm>
            <a:off x="7285878" y="4889810"/>
            <a:ext cx="7445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rtlCol="0" anchor="ctr">
            <a:noAutofit/>
          </a:bodyPr>
          <a:lstStyle/>
          <a:p>
            <a:fld id="{4F91EDEC-91C3-48E9-9B00-F71A93C306C6}" type="datetime'e''l''''''''''ég''edet''''''l''''''''''en''*'">
              <a:rPr lang="en-US" sz="1400" b="1">
                <a:solidFill>
                  <a:srgbClr val="C30C3E"/>
                </a:solidFill>
              </a:rPr>
              <a:pPr/>
              <a:t>elégedetlen*</a:t>
            </a:fld>
            <a:endParaRPr lang="hu-HU" sz="1400" b="1" dirty="0">
              <a:solidFill>
                <a:srgbClr val="C30C3E"/>
              </a:solidFill>
              <a:latin typeface="Arial"/>
              <a:sym typeface="Arial"/>
            </a:endParaRPr>
          </a:p>
        </p:txBody>
      </p:sp>
      <p:sp>
        <p:nvSpPr>
          <p:cNvPr id="171" name="Téglalap 170"/>
          <p:cNvSpPr/>
          <p:nvPr>
            <p:custDataLst>
              <p:tags r:id="rId23"/>
            </p:custDataLst>
          </p:nvPr>
        </p:nvSpPr>
        <p:spPr bwMode="auto">
          <a:xfrm>
            <a:off x="6741051" y="2681300"/>
            <a:ext cx="14874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rtlCol="0" anchor="ctr">
            <a:noAutofit/>
          </a:bodyPr>
          <a:lstStyle/>
          <a:p>
            <a:fld id="{1121AA43-5725-4D26-846A-FC039D93E3C0}" type="datetime's''e''''mle''ge''''''''''s v''agy'' ''elég''''''''edet''t'''">
              <a:rPr lang="en-US" sz="1600" b="1">
                <a:solidFill>
                  <a:schemeClr val="tx2"/>
                </a:solidFill>
              </a:rPr>
              <a:pPr/>
              <a:t>semleges vagy elégedett</a:t>
            </a:fld>
            <a:endParaRPr lang="hu-HU" sz="1600" b="1" dirty="0">
              <a:solidFill>
                <a:schemeClr val="tx2"/>
              </a:solidFill>
              <a:latin typeface="Arial"/>
              <a:sym typeface="Arial"/>
            </a:endParaRPr>
          </a:p>
        </p:txBody>
      </p:sp>
      <p:sp>
        <p:nvSpPr>
          <p:cNvPr id="168" name="Téglalap 167"/>
          <p:cNvSpPr/>
          <p:nvPr>
            <p:custDataLst>
              <p:tags r:id="rId24"/>
            </p:custDataLst>
          </p:nvPr>
        </p:nvSpPr>
        <p:spPr bwMode="auto">
          <a:xfrm>
            <a:off x="8258835" y="6039290"/>
            <a:ext cx="6096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algn="ctr"/>
            <a:fld id="{2FA8930F-F466-42BF-9AED-9F0AA8DB4436}" type="datetime'''2''''''''''''0''''''''''''''''''''''1''''''2'''''''''''">
              <a:rPr lang="en-US" sz="2000" b="1">
                <a:solidFill>
                  <a:schemeClr val="tx1"/>
                </a:solidFill>
              </a:rPr>
              <a:pPr algn="ctr"/>
              <a:t>2012</a:t>
            </a:fld>
            <a:endParaRPr lang="hu-HU" sz="20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8" name="Téglalap 157"/>
          <p:cNvSpPr/>
          <p:nvPr>
            <p:custDataLst>
              <p:tags r:id="rId25"/>
            </p:custDataLst>
          </p:nvPr>
        </p:nvSpPr>
        <p:spPr bwMode="gray">
          <a:xfrm>
            <a:off x="8419966" y="4284095"/>
            <a:ext cx="2873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rtlCol="0" anchor="ctr">
            <a:noAutofit/>
          </a:bodyPr>
          <a:lstStyle/>
          <a:p>
            <a:pPr algn="ctr"/>
            <a:fld id="{2B8D95A6-7509-40DD-BF9E-18D651900D40}" type="datetime'''''''''6''''0''''''''''''''%'''''''''''''''''''''''">
              <a:rPr lang="en-US" sz="2000"/>
              <a:pPr algn="ctr"/>
              <a:t>60%</a:t>
            </a:fld>
            <a:endParaRPr lang="hu-HU" sz="2000" dirty="0">
              <a:latin typeface="Arial"/>
              <a:sym typeface="Arial"/>
            </a:endParaRPr>
          </a:p>
        </p:txBody>
      </p:sp>
      <p:sp>
        <p:nvSpPr>
          <p:cNvPr id="167" name="Téglalap 166"/>
          <p:cNvSpPr/>
          <p:nvPr>
            <p:custDataLst>
              <p:tags r:id="rId26"/>
            </p:custDataLst>
          </p:nvPr>
        </p:nvSpPr>
        <p:spPr bwMode="auto">
          <a:xfrm>
            <a:off x="6507035" y="6039290"/>
            <a:ext cx="65672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rtlCol="0" anchor="t">
            <a:noAutofit/>
          </a:bodyPr>
          <a:lstStyle/>
          <a:p>
            <a:pPr algn="ctr"/>
            <a:fld id="{B167E2CC-21BB-452C-A008-CF6991D9E715}" type="datetime'''''''''''''2''''0''''''''''''0''''6'''''''''''''''''''''">
              <a:rPr lang="en-US" sz="2000" b="1">
                <a:solidFill>
                  <a:schemeClr val="tx1"/>
                </a:solidFill>
              </a:rPr>
              <a:pPr algn="ctr"/>
              <a:t>2006</a:t>
            </a:fld>
            <a:endParaRPr lang="hu-HU" sz="20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6" name="Téglalap 155"/>
          <p:cNvSpPr/>
          <p:nvPr>
            <p:custDataLst>
              <p:tags r:id="rId27"/>
            </p:custDataLst>
          </p:nvPr>
        </p:nvSpPr>
        <p:spPr bwMode="gray">
          <a:xfrm>
            <a:off x="6681062" y="5184195"/>
            <a:ext cx="2873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rtlCol="0" anchor="ctr">
            <a:noAutofit/>
          </a:bodyPr>
          <a:lstStyle/>
          <a:p>
            <a:pPr algn="ctr"/>
            <a:fld id="{01C4ED12-E91E-4BD7-B866-2D6CA6BC8F5B}" type="datetime'2''''''''''''''''''''''''''''''''''''''''''6''''%'''''''">
              <a:rPr lang="en-US" sz="2000"/>
              <a:pPr algn="ctr"/>
              <a:t>26%</a:t>
            </a:fld>
            <a:endParaRPr lang="hu-HU" sz="2000" dirty="0">
              <a:latin typeface="Arial"/>
              <a:sym typeface="Arial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43010" y="818710"/>
            <a:ext cx="46355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Jogbiztonság: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000000"/>
                </a:solidFill>
              </a:rPr>
              <a:t>soha nem látott elégedetlenség,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000000"/>
                </a:solidFill>
              </a:rPr>
              <a:t>2. számú megoldandó probléma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000000"/>
                </a:solidFill>
              </a:rPr>
              <a:t>2010 előtt </a:t>
            </a:r>
            <a:r>
              <a:rPr lang="hu-HU" sz="1800" b="1" dirty="0" smtClean="0">
                <a:solidFill>
                  <a:srgbClr val="000000"/>
                </a:solidFill>
              </a:rPr>
              <a:t>nem</a:t>
            </a:r>
            <a:r>
              <a:rPr lang="hu-HU" sz="2000" b="1" dirty="0" smtClean="0">
                <a:solidFill>
                  <a:srgbClr val="000000"/>
                </a:solidFill>
              </a:rPr>
              <a:t> volt az első 10-ben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54" name="Téglalap 53"/>
          <p:cNvSpPr/>
          <p:nvPr>
            <p:custDataLst>
              <p:tags r:id="rId29"/>
            </p:custDataLst>
          </p:nvPr>
        </p:nvSpPr>
        <p:spPr bwMode="auto">
          <a:xfrm>
            <a:off x="2129631" y="2528900"/>
            <a:ext cx="14874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rtlCol="0" anchor="ctr">
            <a:noAutofit/>
          </a:bodyPr>
          <a:lstStyle/>
          <a:p>
            <a:fld id="{1121AA43-5725-4D26-846A-FC039D93E3C0}" type="datetime's''e''''mle''ge''''''''''s v''agy'' ''elég''''''''edet''t'''">
              <a:rPr lang="en-US" sz="1600" b="1">
                <a:solidFill>
                  <a:schemeClr val="tx2"/>
                </a:solidFill>
              </a:rPr>
              <a:pPr/>
              <a:t>semleges vagy elégedett</a:t>
            </a:fld>
            <a:endParaRPr lang="hu-HU" sz="1600" b="1" dirty="0">
              <a:solidFill>
                <a:schemeClr val="tx2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6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00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138465" y="6652052"/>
            <a:ext cx="765175" cy="287338"/>
          </a:xfrm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25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b="0" dirty="0"/>
          </a:p>
        </p:txBody>
      </p:sp>
      <p:sp>
        <p:nvSpPr>
          <p:cNvPr id="19" name="Lekerekített téglalap 18"/>
          <p:cNvSpPr/>
          <p:nvPr>
            <p:custDataLst>
              <p:tags r:id="rId7"/>
            </p:custDataLst>
          </p:nvPr>
        </p:nvSpPr>
        <p:spPr bwMode="auto">
          <a:xfrm>
            <a:off x="2387715" y="4089074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2013-ban elérheti a gazdasági növekedés az 1%-ot,de a középtávú kilátások nem rózsásak</a:t>
            </a:r>
          </a:p>
        </p:txBody>
      </p:sp>
      <p:sp>
        <p:nvSpPr>
          <p:cNvPr id="12" name="Lekerekített téglalap 11"/>
          <p:cNvSpPr/>
          <p:nvPr>
            <p:custDataLst>
              <p:tags r:id="rId8"/>
            </p:custDataLst>
          </p:nvPr>
        </p:nvSpPr>
        <p:spPr bwMode="auto">
          <a:xfrm>
            <a:off x="611895" y="2303875"/>
            <a:ext cx="900100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Magyarország</a:t>
            </a:r>
            <a:endParaRPr lang="en-US" sz="1800" b="1" dirty="0"/>
          </a:p>
        </p:txBody>
      </p:sp>
      <p:sp>
        <p:nvSpPr>
          <p:cNvPr id="14" name="Lekerekített téglalap 13"/>
          <p:cNvSpPr/>
          <p:nvPr>
            <p:custDataLst>
              <p:tags r:id="rId9"/>
            </p:custDataLst>
          </p:nvPr>
        </p:nvSpPr>
        <p:spPr bwMode="auto">
          <a:xfrm>
            <a:off x="611895" y="683695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környezet madártávlatból: sok megoldatlan probléma, óriási pénzbőség</a:t>
            </a:r>
          </a:p>
        </p:txBody>
      </p:sp>
      <p:sp>
        <p:nvSpPr>
          <p:cNvPr id="15" name="Lekerekített téglalap 14"/>
          <p:cNvSpPr/>
          <p:nvPr>
            <p:custDataLst>
              <p:tags r:id="rId10"/>
            </p:custDataLst>
          </p:nvPr>
        </p:nvSpPr>
        <p:spPr bwMode="auto">
          <a:xfrm>
            <a:off x="2387715" y="315897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/>
              <a:t>Az egyensúly helyreállt, a belső kockázatok jelentősen csökkentek. </a:t>
            </a:r>
            <a:endParaRPr lang="hu-HU" sz="1800" b="1" dirty="0" smtClean="0">
              <a:latin typeface="Arial" charset="0"/>
            </a:endParaRPr>
          </a:p>
        </p:txBody>
      </p:sp>
      <p:sp>
        <p:nvSpPr>
          <p:cNvPr id="16" name="Lekerekített téglalap 15"/>
          <p:cNvSpPr/>
          <p:nvPr>
            <p:custDataLst>
              <p:tags r:id="rId11"/>
            </p:custDataLst>
          </p:nvPr>
        </p:nvSpPr>
        <p:spPr bwMode="auto">
          <a:xfrm>
            <a:off x="611895" y="147405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környezet: </a:t>
            </a:r>
            <a:r>
              <a:rPr lang="hu-HU" sz="1800" b="1" dirty="0" smtClean="0"/>
              <a:t>új részvénypiaci csúcsok, az </a:t>
            </a:r>
            <a:r>
              <a:rPr lang="hu-HU" sz="1800" b="1" dirty="0"/>
              <a:t>elmúlt </a:t>
            </a:r>
            <a:r>
              <a:rPr lang="hu-HU" sz="1800" b="1" dirty="0" smtClean="0"/>
              <a:t>negyedévben tovább romlottak a növekedési kilátások Európában </a:t>
            </a:r>
            <a:endParaRPr lang="hu-HU" sz="1800" b="1" dirty="0"/>
          </a:p>
        </p:txBody>
      </p:sp>
      <p:sp>
        <p:nvSpPr>
          <p:cNvPr id="17" name="Lekerekített téglalap 16"/>
          <p:cNvSpPr/>
          <p:nvPr>
            <p:custDataLst>
              <p:tags r:id="rId12"/>
            </p:custDataLst>
          </p:nvPr>
        </p:nvSpPr>
        <p:spPr bwMode="auto">
          <a:xfrm>
            <a:off x="2387715" y="5049180"/>
            <a:ext cx="7225180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Tartós maradhat az alacsony hozamkörnyezet. A megszokott hozamok eléréséhez nagyobb kockázatot kell vállalni</a:t>
            </a:r>
          </a:p>
        </p:txBody>
      </p:sp>
    </p:spTree>
    <p:extLst>
      <p:ext uri="{BB962C8B-B14F-4D97-AF65-F5344CB8AC3E}">
        <p14:creationId xmlns:p14="http://schemas.microsoft.com/office/powerpoint/2010/main" val="2376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137465" y="638690"/>
            <a:ext cx="9541059" cy="5618284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490" y="773705"/>
            <a:ext cx="8820980" cy="5355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6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26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856862" y="115888"/>
            <a:ext cx="8866576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Monetáris politika: a cél alá süllyedő infláció lehetővé teszi az </a:t>
            </a:r>
            <a:br>
              <a:rPr lang="hu-HU" sz="2000" dirty="0" smtClean="0"/>
            </a:br>
            <a:r>
              <a:rPr lang="hu-HU" sz="2000" dirty="0" smtClean="0"/>
              <a:t>alapkamat </a:t>
            </a:r>
            <a:r>
              <a:rPr lang="hu-HU" sz="2000" dirty="0" smtClean="0"/>
              <a:t>csökkentését…</a:t>
            </a:r>
            <a:endParaRPr lang="en-US" sz="20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378060"/>
            <a:ext cx="7425654" cy="38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</a:t>
            </a: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22630" y="773705"/>
            <a:ext cx="6615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Infláció és alapkamat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000000"/>
                </a:solidFill>
              </a:rPr>
              <a:t>%, saját előrejelzés)</a:t>
            </a:r>
          </a:p>
        </p:txBody>
      </p:sp>
      <p:pic>
        <p:nvPicPr>
          <p:cNvPr id="6151254" name="Picture 8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4" y="1088740"/>
            <a:ext cx="773725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137465" y="638690"/>
            <a:ext cx="9541059" cy="5618284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490" y="773705"/>
            <a:ext cx="8820980" cy="5355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54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27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856862" y="115888"/>
            <a:ext cx="8866576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Monetáris politika: </a:t>
            </a:r>
            <a:r>
              <a:rPr lang="hu-HU" sz="2000" dirty="0" smtClean="0"/>
              <a:t>a </a:t>
            </a:r>
            <a:r>
              <a:rPr lang="hu-HU" sz="2000" dirty="0" smtClean="0"/>
              <a:t>hosszú hozamok </a:t>
            </a:r>
            <a:r>
              <a:rPr lang="hu-HU" sz="2000" dirty="0" smtClean="0"/>
              <a:t>2005 óta nem </a:t>
            </a:r>
            <a:r>
              <a:rPr lang="hu-HU" sz="2000" dirty="0" smtClean="0"/>
              <a:t>látott </a:t>
            </a:r>
            <a:r>
              <a:rPr lang="hu-HU" sz="2000" dirty="0" smtClean="0"/>
              <a:t>mélységekbe </a:t>
            </a:r>
            <a:r>
              <a:rPr lang="hu-HU" sz="2000" dirty="0" smtClean="0"/>
              <a:t>süllyedtek</a:t>
            </a:r>
            <a:endParaRPr lang="en-US" sz="2000" dirty="0" smtClean="0"/>
          </a:p>
        </p:txBody>
      </p:sp>
      <p:sp>
        <p:nvSpPr>
          <p:cNvPr id="616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378060"/>
            <a:ext cx="7425654" cy="38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50" tIns="45625" rIns="91250" bIns="45625">
            <a:spAutoFit/>
          </a:bodyPr>
          <a:lstStyle/>
          <a:p>
            <a:pPr defTabSz="912813">
              <a:lnSpc>
                <a:spcPct val="70000"/>
              </a:lnSpc>
            </a:pPr>
            <a:r>
              <a:rPr lang="hu-HU" sz="900" dirty="0" smtClean="0">
                <a:solidFill>
                  <a:srgbClr val="FFFFFF"/>
                </a:solidFill>
              </a:rPr>
              <a:t>Forrás</a:t>
            </a:r>
            <a:r>
              <a:rPr lang="en-US" sz="900" dirty="0" smtClean="0">
                <a:solidFill>
                  <a:srgbClr val="FFFFFF"/>
                </a:solidFill>
              </a:rPr>
              <a:t>: </a:t>
            </a:r>
            <a:r>
              <a:rPr lang="hu-HU" sz="900" dirty="0" smtClean="0">
                <a:solidFill>
                  <a:srgbClr val="FFFFFF"/>
                </a:solidFill>
              </a:rPr>
              <a:t>MNB</a:t>
            </a:r>
            <a:r>
              <a:rPr lang="en-US" sz="900" dirty="0" smtClean="0">
                <a:solidFill>
                  <a:srgbClr val="FFFFFF"/>
                </a:solidFill>
              </a:rPr>
              <a:t>,</a:t>
            </a:r>
          </a:p>
          <a:p>
            <a:pPr defTabSz="912813">
              <a:lnSpc>
                <a:spcPct val="70000"/>
              </a:lnSpc>
            </a:pPr>
            <a:endParaRPr lang="en-US" sz="900" dirty="0" smtClean="0">
              <a:solidFill>
                <a:srgbClr val="FFFFFF"/>
              </a:solidFill>
            </a:endParaRPr>
          </a:p>
          <a:p>
            <a:pPr defTabSz="912813">
              <a:lnSpc>
                <a:spcPct val="70000"/>
              </a:lnSpc>
            </a:pPr>
            <a:endParaRPr lang="en-GB" sz="900" dirty="0" smtClean="0">
              <a:solidFill>
                <a:srgbClr val="FFFFFF"/>
              </a:solidFill>
            </a:endParaRPr>
          </a:p>
        </p:txBody>
      </p:sp>
      <p:pic>
        <p:nvPicPr>
          <p:cNvPr id="6163536" name="Picture 8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6" y="1089300"/>
            <a:ext cx="773301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22630" y="773705"/>
            <a:ext cx="6615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Árfolyam és hosszú hozam 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smtClean="0">
                <a:solidFill>
                  <a:srgbClr val="000000"/>
                </a:solidFill>
              </a:rPr>
              <a:t>%)</a:t>
            </a:r>
            <a:endParaRPr lang="hu-HU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137463" y="638689"/>
            <a:ext cx="9541059" cy="593086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rot="10800000" lIns="91436" tIns="45718" rIns="91436" bIns="45718" anchor="ctr"/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490" y="773705"/>
            <a:ext cx="9181020" cy="561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399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28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767534" y="115888"/>
            <a:ext cx="8955903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MNB: konzervatív az eddigi megközelítés, egyelőre nem realizálódtak a piaci aggodalmak</a:t>
            </a:r>
            <a:endParaRPr lang="en-US" sz="20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362489" y="939780"/>
            <a:ext cx="89559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/>
            <a:r>
              <a:rPr lang="hu-HU" sz="2000" b="0" dirty="0" smtClean="0"/>
              <a:t>3 pillér: 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250 </a:t>
            </a:r>
            <a:r>
              <a:rPr lang="hu-HU" sz="1800" dirty="0" err="1" smtClean="0"/>
              <a:t>mrd</a:t>
            </a:r>
            <a:r>
              <a:rPr lang="hu-HU" sz="1800" dirty="0" smtClean="0"/>
              <a:t> Ft. KKV hitel-folyósításra vagy kiváltásra, jegybanki 0%-os refinanszírozással.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250 </a:t>
            </a:r>
            <a:r>
              <a:rPr lang="hu-HU" sz="1800" dirty="0" err="1"/>
              <a:t>mrd</a:t>
            </a:r>
            <a:r>
              <a:rPr lang="hu-HU" sz="1800" dirty="0"/>
              <a:t> Ft. KKV </a:t>
            </a:r>
            <a:r>
              <a:rPr lang="hu-HU" sz="1800" dirty="0" smtClean="0"/>
              <a:t>devizahitel-kiváltásra, </a:t>
            </a:r>
            <a:r>
              <a:rPr lang="hu-HU" sz="1800" dirty="0"/>
              <a:t>jegybanki 0%-os refinanszírozással</a:t>
            </a:r>
            <a:r>
              <a:rPr lang="hu-HU" sz="1800" dirty="0" smtClean="0"/>
              <a:t>.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Mintegy 3 </a:t>
            </a:r>
            <a:r>
              <a:rPr lang="hu-HU" sz="1800" dirty="0" err="1" smtClean="0"/>
              <a:t>mrd</a:t>
            </a:r>
            <a:r>
              <a:rPr lang="hu-HU" sz="1800" dirty="0" smtClean="0"/>
              <a:t> eurónyi </a:t>
            </a:r>
            <a:r>
              <a:rPr lang="hu-HU" sz="1800" dirty="0" err="1" smtClean="0"/>
              <a:t>swap</a:t>
            </a:r>
            <a:endParaRPr lang="hu-HU" sz="1800" dirty="0"/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2000" b="0" dirty="0" smtClean="0"/>
          </a:p>
          <a:p>
            <a:pPr marL="914400" lvl="1" indent="-457200" algn="just"/>
            <a:r>
              <a:rPr lang="hu-HU" sz="2000" b="0" dirty="0" smtClean="0"/>
              <a:t>Hatás: 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b="1" dirty="0" smtClean="0"/>
              <a:t>Enyhén pozitív növekedési és hitelezési hatás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b="1" dirty="0" smtClean="0"/>
              <a:t>Nem gyengíti az árfolyamot,</a:t>
            </a:r>
            <a:r>
              <a:rPr lang="hu-HU" sz="1800" dirty="0" smtClean="0"/>
              <a:t> így mehet </a:t>
            </a:r>
            <a:r>
              <a:rPr lang="hu-HU" sz="1800" dirty="0"/>
              <a:t>tovább a </a:t>
            </a:r>
            <a:r>
              <a:rPr lang="hu-HU" sz="1800" dirty="0" smtClean="0"/>
              <a:t>kamatcsökkentés, mert </a:t>
            </a:r>
            <a:endParaRPr lang="hu-HU" sz="1800" b="0" dirty="0" smtClean="0"/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hu-HU" sz="1800" b="0" dirty="0" smtClean="0"/>
              <a:t>a csomag mérete mérsékelt, 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hu-HU" sz="1800" dirty="0" smtClean="0"/>
              <a:t>a devizatartalék felhasználás nem fenyegeti a stabilitást (most 36 </a:t>
            </a:r>
            <a:r>
              <a:rPr lang="hu-HU" sz="1800" dirty="0" err="1" smtClean="0"/>
              <a:t>mrd</a:t>
            </a:r>
            <a:r>
              <a:rPr lang="hu-HU" sz="1800" dirty="0" smtClean="0"/>
              <a:t> eurónyi devizatartaléka van az MNB-nek, de csak 28 </a:t>
            </a:r>
            <a:r>
              <a:rPr lang="hu-HU" sz="1800" dirty="0" err="1" smtClean="0"/>
              <a:t>mrd</a:t>
            </a:r>
            <a:r>
              <a:rPr lang="hu-HU" sz="1800" dirty="0" smtClean="0"/>
              <a:t> szükséges, ráadásul ez a külső adósság csökkenésével együtt gyorsan esik)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hu-HU" sz="1800" b="0" dirty="0" smtClean="0"/>
              <a:t>nem bővíti a pénzmennyiséget a csomag, hanem szűkíti</a:t>
            </a:r>
          </a:p>
        </p:txBody>
      </p:sp>
    </p:spTree>
    <p:extLst>
      <p:ext uri="{BB962C8B-B14F-4D97-AF65-F5344CB8AC3E}">
        <p14:creationId xmlns:p14="http://schemas.microsoft.com/office/powerpoint/2010/main" val="42777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22530" y="80367"/>
            <a:ext cx="9231556" cy="468313"/>
          </a:xfrm>
        </p:spPr>
        <p:txBody>
          <a:bodyPr/>
          <a:lstStyle/>
          <a:p>
            <a:r>
              <a:rPr lang="hu-HU" sz="2000" dirty="0" smtClean="0"/>
              <a:t>A költségvetési hiánycsökkentés továbbra is mindenhol fékezi a gazdasági növekedést</a:t>
            </a:r>
            <a:r>
              <a:rPr lang="hu-HU" sz="2000" dirty="0"/>
              <a:t>, kivéve Japánt </a:t>
            </a:r>
            <a:endParaRPr lang="en-US" sz="2000" dirty="0" smtClean="0"/>
          </a:p>
        </p:txBody>
      </p:sp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70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07595" y="604784"/>
            <a:ext cx="4710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smtClean="0"/>
              <a:t>Államháztartási hiány</a:t>
            </a:r>
            <a:r>
              <a:rPr lang="hu-HU" sz="1600" dirty="0"/>
              <a:t> </a:t>
            </a:r>
            <a:r>
              <a:rPr lang="en-US" sz="1600" b="0" dirty="0" smtClean="0"/>
              <a:t>(a</a:t>
            </a:r>
            <a:r>
              <a:rPr lang="hu-HU" sz="1600" b="0" dirty="0" smtClean="0"/>
              <a:t> </a:t>
            </a:r>
            <a:r>
              <a:rPr lang="en-US" sz="1600" b="0" dirty="0" smtClean="0"/>
              <a:t>GDP</a:t>
            </a:r>
            <a:r>
              <a:rPr lang="hu-HU" sz="1600" b="0" dirty="0" smtClean="0"/>
              <a:t> %-ában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pic>
        <p:nvPicPr>
          <p:cNvPr id="423055" name="Picture 1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51" y="938409"/>
            <a:ext cx="7772116" cy="44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408806"/>
            <a:ext cx="664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b="0" i="1" dirty="0" smtClean="0"/>
              <a:t>Forrás</a:t>
            </a:r>
            <a:r>
              <a:rPr lang="en-US" sz="1000" b="0" i="1" dirty="0" smtClean="0"/>
              <a:t>: </a:t>
            </a:r>
            <a:r>
              <a:rPr lang="hu-HU" sz="1000" b="0" i="1" dirty="0" smtClean="0"/>
              <a:t>OECD</a:t>
            </a:r>
            <a:endParaRPr lang="hu-HU" sz="1000" b="0" i="1" dirty="0" smtClean="0"/>
          </a:p>
        </p:txBody>
      </p:sp>
      <p:cxnSp>
        <p:nvCxnSpPr>
          <p:cNvPr id="6" name="Egyenes összekötő 5"/>
          <p:cNvCxnSpPr/>
          <p:nvPr/>
        </p:nvCxnSpPr>
        <p:spPr>
          <a:xfrm flipH="1">
            <a:off x="7158245" y="943338"/>
            <a:ext cx="45005" cy="392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 számának hely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697ACB1-B04B-4003-850D-F84257A15DC6}" type="slidenum">
              <a:rPr lang="hu-HU" smtClean="0"/>
              <a:pPr algn="ctr"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96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um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6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églalap 2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000">
              <a:latin typeface="Arial"/>
              <a:sym typeface="Arial"/>
            </a:endParaRPr>
          </a:p>
        </p:txBody>
      </p:sp>
      <p:sp>
        <p:nvSpPr>
          <p:cNvPr id="401413" name="Dia számának hely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CAD79C-C6D2-492E-89B2-2573C9AA0389}" type="slidenum">
              <a:rPr lang="en-GB" sz="1000" b="0">
                <a:solidFill>
                  <a:schemeClr val="tx1"/>
                </a:solidFill>
              </a:rPr>
              <a:pPr algn="r"/>
              <a:t>29</a:t>
            </a:fld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47555" y="2227217"/>
            <a:ext cx="8055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Köszönöm a figyelmet!</a:t>
            </a:r>
          </a:p>
          <a:p>
            <a:pPr algn="ctr"/>
            <a:r>
              <a:rPr lang="hu-HU" sz="4800" dirty="0" smtClean="0"/>
              <a:t>		</a:t>
            </a:r>
          </a:p>
          <a:p>
            <a:pPr algn="ctr"/>
            <a:r>
              <a:rPr lang="hu-HU" sz="4800" dirty="0" smtClean="0"/>
              <a:t>		</a:t>
            </a:r>
          </a:p>
          <a:p>
            <a:pPr algn="ctr"/>
            <a:r>
              <a:rPr lang="hu-HU" sz="4800" dirty="0" smtClean="0"/>
              <a:t>	</a:t>
            </a:r>
            <a:endParaRPr lang="hu-HU" sz="4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22529" y="-81390"/>
            <a:ext cx="9411577" cy="468313"/>
          </a:xfrm>
        </p:spPr>
        <p:txBody>
          <a:bodyPr/>
          <a:lstStyle/>
          <a:p>
            <a:r>
              <a:rPr lang="hu-HU" sz="2000" dirty="0" smtClean="0"/>
              <a:t>Az adósságráták még emelkednek, így további kiigazításra lesz szükség</a:t>
            </a:r>
            <a:endParaRPr lang="en-US" sz="2000" dirty="0" smtClean="0"/>
          </a:p>
        </p:txBody>
      </p:sp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19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57545" y="616713"/>
            <a:ext cx="4710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smtClean="0"/>
              <a:t>Államadósság </a:t>
            </a:r>
            <a:r>
              <a:rPr lang="en-US" sz="1600" b="0" dirty="0" smtClean="0"/>
              <a:t>(a</a:t>
            </a:r>
            <a:r>
              <a:rPr lang="hu-HU" sz="1600" b="0" dirty="0" smtClean="0"/>
              <a:t> </a:t>
            </a:r>
            <a:r>
              <a:rPr lang="en-US" sz="1600" b="0" dirty="0"/>
              <a:t>GDP</a:t>
            </a:r>
            <a:r>
              <a:rPr lang="hu-HU" sz="1600" b="0" dirty="0"/>
              <a:t> %-ában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pic>
        <p:nvPicPr>
          <p:cNvPr id="423054" name="Picture 1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0" y="943338"/>
            <a:ext cx="9196385" cy="491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6408806"/>
            <a:ext cx="664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b="0" i="1" dirty="0" smtClean="0"/>
              <a:t>Forrás</a:t>
            </a:r>
            <a:r>
              <a:rPr lang="en-US" sz="1000" b="0" i="1" dirty="0" smtClean="0"/>
              <a:t>: </a:t>
            </a:r>
            <a:r>
              <a:rPr lang="hu-HU" sz="1000" b="0" i="1" dirty="0" smtClean="0"/>
              <a:t>OECD</a:t>
            </a:r>
            <a:endParaRPr lang="hu-HU" sz="1000" b="0" i="1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697ACB1-B04B-4003-850D-F84257A15DC6}" type="slidenum">
              <a:rPr lang="hu-HU" smtClean="0"/>
              <a:pPr algn="ctr"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0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7535" y="60557"/>
            <a:ext cx="9138465" cy="488123"/>
          </a:xfrm>
        </p:spPr>
        <p:txBody>
          <a:bodyPr/>
          <a:lstStyle/>
          <a:p>
            <a:r>
              <a:rPr lang="hu-HU" sz="2000" dirty="0" smtClean="0"/>
              <a:t>A </a:t>
            </a:r>
            <a:r>
              <a:rPr lang="hu-HU" sz="2000" dirty="0" smtClean="0"/>
              <a:t>növekedést jelenleg a jegybankok támogatják, zéró kamatpolitikával és </a:t>
            </a:r>
            <a:r>
              <a:rPr lang="hu-HU" sz="2000" dirty="0" smtClean="0"/>
              <a:t>szinte korlátlan </a:t>
            </a:r>
            <a:r>
              <a:rPr lang="hu-HU" sz="2000" dirty="0" smtClean="0"/>
              <a:t>pénzteremtéssel. De ez az USA-ban véget érhet</a:t>
            </a:r>
            <a:endParaRPr lang="en-US" sz="2000" dirty="0" smtClean="0"/>
          </a:p>
        </p:txBody>
      </p:sp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72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08806"/>
            <a:ext cx="664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b="0" i="1" dirty="0" smtClean="0"/>
              <a:t>Forrás</a:t>
            </a:r>
            <a:r>
              <a:rPr lang="en-US" sz="1000" b="0" i="1" dirty="0" smtClean="0"/>
              <a:t>: </a:t>
            </a:r>
            <a:r>
              <a:rPr lang="hu-HU" sz="1000" b="0" i="1" dirty="0" smtClean="0"/>
              <a:t>FED, ECB, </a:t>
            </a:r>
            <a:r>
              <a:rPr lang="hu-HU" sz="1000" b="0" i="1" dirty="0" err="1" smtClean="0"/>
              <a:t>BoE</a:t>
            </a:r>
            <a:r>
              <a:rPr lang="hu-HU" sz="1000" b="0" i="1" dirty="0" smtClean="0"/>
              <a:t>, BoJ</a:t>
            </a:r>
            <a:r>
              <a:rPr lang="en-US" sz="1000" b="0" i="1" dirty="0" smtClean="0"/>
              <a:t>, OTP </a:t>
            </a:r>
            <a:r>
              <a:rPr lang="hu-HU" sz="1000" b="0" i="1" dirty="0" smtClean="0"/>
              <a:t>Elemzés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07495" y="619119"/>
            <a:ext cx="4710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smtClean="0"/>
              <a:t>A jegybank mérlegfőösszege </a:t>
            </a:r>
            <a:r>
              <a:rPr lang="en-US" sz="1600" b="0" dirty="0" smtClean="0"/>
              <a:t>(a</a:t>
            </a:r>
            <a:r>
              <a:rPr lang="hu-HU" sz="1600" b="0" dirty="0" smtClean="0"/>
              <a:t> </a:t>
            </a:r>
            <a:r>
              <a:rPr lang="en-US" sz="1600" b="0" dirty="0"/>
              <a:t>GDP</a:t>
            </a:r>
            <a:r>
              <a:rPr lang="hu-HU" sz="1600" b="0" dirty="0"/>
              <a:t> %-ában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" y="952498"/>
            <a:ext cx="6800195" cy="42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697ACB1-B04B-4003-850D-F84257A15DC6}" type="slidenum">
              <a:rPr lang="hu-HU" smtClean="0"/>
              <a:pPr algn="ctr">
                <a:defRPr/>
              </a:pPr>
              <a:t>4</a:t>
            </a:fld>
            <a:endParaRPr lang="hu-HU" dirty="0"/>
          </a:p>
        </p:txBody>
      </p:sp>
      <p:sp>
        <p:nvSpPr>
          <p:cNvPr id="12" name="Rectangle 9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8216" y="780869"/>
            <a:ext cx="3017784" cy="5751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hu-HU" sz="1600" b="1" dirty="0" smtClean="0">
                <a:solidFill>
                  <a:srgbClr val="000000"/>
                </a:solidFill>
              </a:rPr>
              <a:t>QE3: </a:t>
            </a:r>
            <a:r>
              <a:rPr lang="hu-HU" sz="1600" dirty="0" smtClean="0">
                <a:solidFill>
                  <a:srgbClr val="000000"/>
                </a:solidFill>
              </a:rPr>
              <a:t>85 Mrd. USD /hó 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Az év második felében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lassulhat, és </a:t>
            </a:r>
            <a:r>
              <a:rPr lang="hu-HU" sz="1600" b="1" dirty="0" smtClean="0">
                <a:solidFill>
                  <a:srgbClr val="000000"/>
                </a:solidFill>
              </a:rPr>
              <a:t>az idén véget is </a:t>
            </a:r>
          </a:p>
          <a:p>
            <a:r>
              <a:rPr lang="hu-HU" sz="1600" b="1" dirty="0" smtClean="0">
                <a:solidFill>
                  <a:srgbClr val="000000"/>
                </a:solidFill>
              </a:rPr>
              <a:t>érhet. 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 smtClean="0">
                <a:solidFill>
                  <a:srgbClr val="000000"/>
                </a:solidFill>
              </a:rPr>
              <a:t>Ok: </a:t>
            </a:r>
            <a:r>
              <a:rPr lang="hu-HU" sz="1600" dirty="0" smtClean="0">
                <a:solidFill>
                  <a:srgbClr val="000000"/>
                </a:solidFill>
              </a:rPr>
              <a:t>nincsen szükség rá:</a:t>
            </a: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</a:rPr>
              <a:t>1,5-2%-os növekedés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</a:rPr>
              <a:t>széles bázison,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</a:rPr>
              <a:t>erős a munkahely-teremtés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</a:rPr>
              <a:t>f</a:t>
            </a:r>
            <a:r>
              <a:rPr lang="hu-HU" sz="1600" dirty="0" smtClean="0">
                <a:solidFill>
                  <a:srgbClr val="000000"/>
                </a:solidFill>
              </a:rPr>
              <a:t>eltámadt ingatlanszektor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rgbClr val="000000"/>
                </a:solidFill>
              </a:rPr>
              <a:t>váratlanul jó hiánypálya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49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40488"/>
            <a:ext cx="664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0" i="1" dirty="0">
                <a:solidFill>
                  <a:schemeClr val="bg1"/>
                </a:solidFill>
              </a:rPr>
              <a:t>Forrás</a:t>
            </a:r>
            <a:r>
              <a:rPr lang="en-US" sz="1000" b="0" i="1" dirty="0">
                <a:solidFill>
                  <a:schemeClr val="bg1"/>
                </a:solidFill>
              </a:rPr>
              <a:t>: </a:t>
            </a:r>
            <a:r>
              <a:rPr lang="hu-HU" sz="1000" b="0" i="1" dirty="0" smtClean="0">
                <a:solidFill>
                  <a:schemeClr val="bg1"/>
                </a:solidFill>
              </a:rPr>
              <a:t>DataStream, </a:t>
            </a:r>
            <a:r>
              <a:rPr lang="en-US" sz="1000" b="0" i="1" dirty="0" smtClean="0">
                <a:solidFill>
                  <a:schemeClr val="bg1"/>
                </a:solidFill>
              </a:rPr>
              <a:t>OTP </a:t>
            </a:r>
            <a:r>
              <a:rPr lang="hu-HU" sz="1000" b="0" i="1" dirty="0">
                <a:solidFill>
                  <a:schemeClr val="bg1"/>
                </a:solidFill>
              </a:rPr>
              <a:t>Elemzés</a:t>
            </a:r>
            <a:endParaRPr lang="en-US" sz="1000" b="0" i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506" y="600943"/>
            <a:ext cx="4710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/>
              <a:t>Amerikai és német 10 éves hozamszint</a:t>
            </a:r>
            <a:endParaRPr lang="en-US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62074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250"/>
            <a:ext cx="718459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6438165" y="3339250"/>
            <a:ext cx="793888" cy="1259880"/>
          </a:xfrm>
          <a:prstGeom prst="ellipse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7535" y="60557"/>
            <a:ext cx="9138465" cy="4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2000" kern="0" dirty="0" smtClean="0"/>
              <a:t>A hozamok továbbra is igen alacsonyak. A korlátlan pénzbőség vége jó eséllyel emelkedést hoz majd, aminek lehet a jele az elmúlt havi emelkedés.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69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43729" y="80367"/>
            <a:ext cx="9048455" cy="468313"/>
          </a:xfrm>
        </p:spPr>
        <p:txBody>
          <a:bodyPr/>
          <a:lstStyle/>
          <a:p>
            <a:r>
              <a:rPr lang="hu-HU" sz="1800" dirty="0" smtClean="0"/>
              <a:t>Eurózóna: </a:t>
            </a:r>
            <a:r>
              <a:rPr lang="hu-HU" sz="1800" dirty="0" smtClean="0"/>
              <a:t>A számos megoldatlan probléma miatt Európa 2013 végén kászálódhat ki a recesszióból</a:t>
            </a:r>
            <a:endParaRPr lang="en-US" sz="1800" dirty="0" smtClean="0"/>
          </a:p>
        </p:txBody>
      </p:sp>
      <p:graphicFrame>
        <p:nvGraphicFramePr>
          <p:cNvPr id="9218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84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40488"/>
            <a:ext cx="664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0" i="1" dirty="0">
                <a:solidFill>
                  <a:schemeClr val="bg1"/>
                </a:solidFill>
              </a:rPr>
              <a:t>Forrás</a:t>
            </a:r>
            <a:r>
              <a:rPr lang="en-US" sz="1000" b="0" i="1" dirty="0">
                <a:solidFill>
                  <a:schemeClr val="bg1"/>
                </a:solidFill>
              </a:rPr>
              <a:t>: </a:t>
            </a:r>
            <a:r>
              <a:rPr lang="hu-HU" sz="1000" b="0" i="1" dirty="0" smtClean="0">
                <a:solidFill>
                  <a:schemeClr val="bg1"/>
                </a:solidFill>
              </a:rPr>
              <a:t>DataStream, </a:t>
            </a:r>
            <a:r>
              <a:rPr lang="en-US" sz="1000" b="0" i="1" dirty="0" smtClean="0">
                <a:solidFill>
                  <a:schemeClr val="bg1"/>
                </a:solidFill>
              </a:rPr>
              <a:t>OTP </a:t>
            </a:r>
            <a:r>
              <a:rPr lang="hu-HU" sz="1000" b="0" i="1" dirty="0">
                <a:solidFill>
                  <a:schemeClr val="bg1"/>
                </a:solidFill>
              </a:rPr>
              <a:t>Elemzés</a:t>
            </a:r>
            <a:endParaRPr lang="en-US" sz="1000" b="0" i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7506" y="600943"/>
            <a:ext cx="4710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/>
              <a:t>A GDP növekedés </a:t>
            </a:r>
            <a:r>
              <a:rPr lang="en-US" sz="1400" b="0" dirty="0" smtClean="0"/>
              <a:t>(</a:t>
            </a:r>
            <a:r>
              <a:rPr lang="hu-HU" sz="1400" b="0" dirty="0" smtClean="0"/>
              <a:t>%-ban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7ACB1-B04B-4003-850D-F84257A15DC6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pic>
        <p:nvPicPr>
          <p:cNvPr id="6176836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863715"/>
            <a:ext cx="662830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20761" y="780869"/>
            <a:ext cx="2957765" cy="5751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Problémák: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 smtClean="0">
                <a:solidFill>
                  <a:srgbClr val="000000"/>
                </a:solidFill>
              </a:rPr>
              <a:t>Költségvetési egység: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Egységként jól néznek ki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költségvetési számok. 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De az egység még távol van. </a:t>
            </a:r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Előrelépés az őszi német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választások után várható.</a:t>
            </a:r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b="1" dirty="0" smtClean="0">
                <a:solidFill>
                  <a:srgbClr val="000000"/>
                </a:solidFill>
              </a:rPr>
              <a:t>Gazdasági különbségek: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Hiányzó feldolgozóipar délen,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Még mindig magas bérek</a:t>
            </a: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b="1" dirty="0" smtClean="0">
                <a:solidFill>
                  <a:srgbClr val="000000"/>
                </a:solidFill>
              </a:rPr>
              <a:t>Szociális feszültségek: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Délen a munkanélküliség 25%,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a fiataloknál 50-70%</a:t>
            </a: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210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138465" y="6652052"/>
            <a:ext cx="765175" cy="287338"/>
          </a:xfrm>
          <a:noFill/>
        </p:spPr>
        <p:txBody>
          <a:bodyPr/>
          <a:lstStyle/>
          <a:p>
            <a:fld id="{0997A14F-B1EB-4C94-B4DC-74D46BE84394}" type="slidenum">
              <a:rPr lang="hu-HU" smtClean="0"/>
              <a:pPr/>
              <a:t>7</a:t>
            </a:fld>
            <a:endParaRPr lang="hu-HU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25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b="0" dirty="0"/>
          </a:p>
        </p:txBody>
      </p:sp>
      <p:sp>
        <p:nvSpPr>
          <p:cNvPr id="5137" name="Dia számának helye 43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85303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000" b="0" dirty="0"/>
          </a:p>
        </p:txBody>
      </p:sp>
      <p:sp>
        <p:nvSpPr>
          <p:cNvPr id="19" name="Lekerekített téglalap 18"/>
          <p:cNvSpPr/>
          <p:nvPr>
            <p:custDataLst>
              <p:tags r:id="rId7"/>
            </p:custDataLst>
          </p:nvPr>
        </p:nvSpPr>
        <p:spPr bwMode="auto">
          <a:xfrm>
            <a:off x="2228320" y="4599130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2013-ban elérheti a gazdasági növekedés az 1%-ot,de a középtávú kilátások nem rózsásak</a:t>
            </a:r>
          </a:p>
        </p:txBody>
      </p:sp>
      <p:sp>
        <p:nvSpPr>
          <p:cNvPr id="12" name="Lekerekített téglalap 11"/>
          <p:cNvSpPr/>
          <p:nvPr>
            <p:custDataLst>
              <p:tags r:id="rId8"/>
            </p:custDataLst>
          </p:nvPr>
        </p:nvSpPr>
        <p:spPr bwMode="auto">
          <a:xfrm>
            <a:off x="452500" y="288894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Magyarország</a:t>
            </a:r>
            <a:endParaRPr lang="en-US" sz="1800" b="1" dirty="0"/>
          </a:p>
        </p:txBody>
      </p:sp>
      <p:sp>
        <p:nvSpPr>
          <p:cNvPr id="15" name="Lekerekített téglalap 14"/>
          <p:cNvSpPr/>
          <p:nvPr>
            <p:custDataLst>
              <p:tags r:id="rId9"/>
            </p:custDataLst>
          </p:nvPr>
        </p:nvSpPr>
        <p:spPr bwMode="auto">
          <a:xfrm>
            <a:off x="2228320" y="3744035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/>
              <a:t>Az egyensúly helyreállt, a belső kockázatok jelentősen csökkentek. </a:t>
            </a:r>
            <a:endParaRPr lang="hu-HU" sz="1800" b="1" dirty="0" smtClean="0">
              <a:latin typeface="Arial" charset="0"/>
            </a:endParaRPr>
          </a:p>
        </p:txBody>
      </p:sp>
      <p:sp>
        <p:nvSpPr>
          <p:cNvPr id="17" name="Lekerekített téglalap 16"/>
          <p:cNvSpPr/>
          <p:nvPr>
            <p:custDataLst>
              <p:tags r:id="rId10"/>
            </p:custDataLst>
          </p:nvPr>
        </p:nvSpPr>
        <p:spPr bwMode="auto">
          <a:xfrm>
            <a:off x="2228320" y="5454225"/>
            <a:ext cx="722518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 smtClean="0">
                <a:latin typeface="Arial" charset="0"/>
              </a:rPr>
              <a:t>Tartós maradhat az alacsony hozamkörnyezet. A megszokott hozamok eléréséhez nagyobb kockázatot kell vállalni</a:t>
            </a:r>
          </a:p>
        </p:txBody>
      </p:sp>
      <p:sp>
        <p:nvSpPr>
          <p:cNvPr id="18" name="Lekerekített téglalap 17"/>
          <p:cNvSpPr/>
          <p:nvPr>
            <p:custDataLst>
              <p:tags r:id="rId11"/>
            </p:custDataLst>
          </p:nvPr>
        </p:nvSpPr>
        <p:spPr bwMode="auto">
          <a:xfrm>
            <a:off x="473125" y="998730"/>
            <a:ext cx="9001000" cy="7200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Külső </a:t>
            </a:r>
            <a:r>
              <a:rPr lang="hu-HU" sz="1800" b="1" dirty="0"/>
              <a:t>környezet: költségvetési szigor, óriási pénzbőség, vergődés Európában</a:t>
            </a:r>
            <a:endParaRPr lang="en-US" sz="1800" b="1" dirty="0"/>
          </a:p>
        </p:txBody>
      </p:sp>
      <p:sp>
        <p:nvSpPr>
          <p:cNvPr id="14" name="Lekerekített téglalap 13"/>
          <p:cNvSpPr/>
          <p:nvPr>
            <p:custDataLst>
              <p:tags r:id="rId12"/>
            </p:custDataLst>
          </p:nvPr>
        </p:nvSpPr>
        <p:spPr bwMode="auto">
          <a:xfrm>
            <a:off x="473125" y="1943835"/>
            <a:ext cx="8990725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52000" tIns="45720" rIns="25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u-HU" sz="1800" b="1" dirty="0"/>
              <a:t>A régió növekedési motorjai: visszafogott KKE növekedést vetítenek előre a nem túl kedvező európai növekedési kilátások 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9136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490" y="773705"/>
            <a:ext cx="9181020" cy="561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2700000" sx="10000" sy="10000" algn="ctr" rotWithShape="0">
              <a:schemeClr val="folHlink"/>
            </a:outerShdw>
          </a:effectLst>
        </p:spPr>
        <p:txBody>
          <a:bodyPr wrap="none" anchor="ctr"/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  <a:p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263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4F3E1B8-6D3D-4547-88CE-782AC605C63B}" type="slidenum">
              <a:rPr lang="hu-HU" smtClean="0">
                <a:solidFill>
                  <a:srgbClr val="000000"/>
                </a:solidFill>
              </a:rPr>
              <a:pPr/>
              <a:t>8</a:t>
            </a:fld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 txBox="1"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49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385302" y="6589713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767534" y="115888"/>
            <a:ext cx="8955903" cy="468312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 tőkeszegény régiós gazdaságok növekedésének fő motorja az export és a tőkebeáramlás</a:t>
            </a:r>
            <a:endParaRPr lang="en-US" sz="20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504" y="548680"/>
            <a:ext cx="981303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/>
            <a:r>
              <a:rPr lang="hu-HU" sz="2000" b="1" dirty="0" smtClean="0">
                <a:solidFill>
                  <a:srgbClr val="99CC00"/>
                </a:solidFill>
              </a:rPr>
              <a:t>A régiós gazdaságok főbb jellemzői:</a:t>
            </a:r>
            <a:endParaRPr lang="hu-HU" sz="2000" b="1" dirty="0" smtClean="0">
              <a:solidFill>
                <a:srgbClr val="99CC00"/>
              </a:solidFill>
            </a:endParaRP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b="1" dirty="0" smtClean="0"/>
              <a:t>Tőkeszegénység: </a:t>
            </a:r>
            <a:r>
              <a:rPr lang="hu-HU" sz="1800" b="0" dirty="0" smtClean="0"/>
              <a:t>a rendszerváltás a tőkeállomány negyedét söpörte el, amit csak több évtized alatt lehet pótolni</a:t>
            </a:r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b="1" dirty="0" smtClean="0"/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b="1" dirty="0" smtClean="0"/>
              <a:t>Alacsony megtakarítási ráta</a:t>
            </a:r>
            <a:endParaRPr lang="hu-HU" sz="1800" b="1" dirty="0" smtClean="0"/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dirty="0" smtClean="0"/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Az Unió gazdaságába integrált exportszektor – főleg erősen konjunktúra-érzékeny termékekről van szó (autó, tartós fogyasztási cikkek, turizmus)</a:t>
            </a:r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dirty="0" smtClean="0"/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Az </a:t>
            </a:r>
            <a:r>
              <a:rPr lang="hu-HU" sz="1800" dirty="0"/>
              <a:t>Unió gazdaságába integrált </a:t>
            </a:r>
            <a:r>
              <a:rPr lang="hu-HU" sz="1800" dirty="0" smtClean="0"/>
              <a:t>bankszektor</a:t>
            </a:r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b="0" dirty="0"/>
          </a:p>
          <a:p>
            <a:pPr marL="457200" indent="-457200" algn="just"/>
            <a:r>
              <a:rPr lang="hu-HU" sz="2000" b="1" dirty="0">
                <a:solidFill>
                  <a:srgbClr val="99CC00"/>
                </a:solidFill>
              </a:rPr>
              <a:t>	</a:t>
            </a:r>
            <a:r>
              <a:rPr lang="hu-HU" sz="2000" b="1" dirty="0" smtClean="0">
                <a:solidFill>
                  <a:srgbClr val="99CC00"/>
                </a:solidFill>
              </a:rPr>
              <a:t>Következmények:</a:t>
            </a:r>
            <a:endParaRPr lang="hu-HU" sz="2000" b="1" dirty="0">
              <a:solidFill>
                <a:srgbClr val="99CC00"/>
              </a:solidFill>
            </a:endParaRP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/>
              <a:t>A </a:t>
            </a:r>
            <a:r>
              <a:rPr lang="hu-HU" sz="1800" dirty="0" smtClean="0"/>
              <a:t>kínai, belső megtakarításokra alapozott fejlődés nem járható (alacsony </a:t>
            </a:r>
            <a:r>
              <a:rPr lang="hu-HU" sz="1800" dirty="0"/>
              <a:t>belső </a:t>
            </a:r>
            <a:r>
              <a:rPr lang="hu-HU" sz="1800" dirty="0" smtClean="0"/>
              <a:t>megtakarítás)</a:t>
            </a:r>
            <a:endParaRPr lang="hu-HU" sz="1800" dirty="0"/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dirty="0" smtClean="0"/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Gyors gazdasági növekedés érhető el békeidőkben jó tőkevonzó-képességgel</a:t>
            </a:r>
          </a:p>
          <a:p>
            <a:pPr marL="1371600" lvl="2" indent="-457200" algn="just">
              <a:buFont typeface="Arial" pitchFamily="34" charset="0"/>
              <a:buChar char="•"/>
            </a:pPr>
            <a:endParaRPr lang="hu-HU" sz="1800" dirty="0" smtClean="0"/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hu-HU" sz="1800" dirty="0" smtClean="0"/>
              <a:t>A tőkebeáramlás kiépített csatornái: 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hu-HU" sz="1800" dirty="0" smtClean="0"/>
              <a:t>FDI az exportszektorba 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hu-HU" sz="1800" dirty="0" smtClean="0"/>
              <a:t>anyabanki források átcsatornázása</a:t>
            </a:r>
          </a:p>
          <a:p>
            <a:pPr algn="just"/>
            <a:endParaRPr lang="hu-HU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8249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46&quot;&gt;&lt;property id=&quot;20148&quot; value=&quot;5&quot;/&gt;&lt;property id=&quot;20300&quot; value=&quot;Slide 1 - &amp;quot;Az OTP Bank 2009. évi teljesítményének áttekintése és a 2010. évi stratégiai irányok Magyarországon&amp;quot;&quot;/&gt;&lt;property id=&quot;20307&quot; value=&quot;616&quot;/&gt;&lt;/object&gt;&lt;object type=&quot;3&quot; unique_id=&quot;10247&quot;&gt;&lt;property id=&quot;20148&quot; value=&quot;5&quot;/&gt;&lt;property id=&quot;20300&quot; value=&quot;Slide 2&quot;/&gt;&lt;property id=&quot;20307&quot; value=&quot;640&quot;/&gt;&lt;/object&gt;&lt;object type=&quot;3&quot; unique_id=&quot;10248&quot;&gt;&lt;property id=&quot;20148&quot; value=&quot;5&quot;/&gt;&lt;property id=&quot;20300&quot; value=&quot;Slide 3 - &amp;quot;Az OTP Csoport jövedelemtermelő képessége a válság közepette is stabil – bizonyítván, hogy a Csoport képes rugalmas&quot;/&gt;&lt;property id=&quot;20307&quot; value=&quot;646&quot;/&gt;&lt;/object&gt;&lt;object type=&quot;3&quot; unique_id=&quot;10249&quot;&gt;&lt;property id=&quot;20148&quot; value=&quot;5&quot;/&gt;&lt;property id=&quot;20300&quot; value=&quot;Slide 4 - &amp;quot;Az elmúlt évtized folyamán a bankot kiemelkedő jövedelmezőség jellemezte, az OTP Csoport tőkearányos nyeresége a vá&quot;/&gt;&lt;property id=&quot;20307&quot; value=&quot;620&quot;/&gt;&lt;/object&gt;&lt;object type=&quot;3&quot; unique_id=&quot;10250&quot;&gt;&lt;property id=&quot;20148&quot; value=&quot;5&quot;/&gt;&lt;property id=&quot;20300&quot; value=&quot;Slide 5 - &amp;quot;Az OTP Csoport tőkemegfelelési mutatója 2009Q3-ban 16,9%, Tier1 rátája 13,2%, mely nemzetközi  viszonylatban is kie&quot;/&gt;&lt;property id=&quot;20307&quot; value=&quot;621&quot;/&gt;&lt;/object&gt;&lt;object type=&quot;3&quot; unique_id=&quot;10251&quot;&gt;&lt;property id=&quot;20148&quot; value=&quot;5&quot;/&gt;&lt;property id=&quot;20300&quot; value=&quot;Slide 6 - &amp;quot;Az OTP Csoport likviditási tartaléka jelenleg mintegy 4,85 milliárd euró, ez lehetővé tette az 1,4 milliárd eurós á&quot;/&gt;&lt;property id=&quot;20307&quot; value=&quot;647&quot;/&gt;&lt;/object&gt;&lt;object type=&quot;3&quot; unique_id=&quot;10252&quot;&gt;&lt;property id=&quot;20148&quot; value=&quot;5&quot;/&gt;&lt;property id=&quot;20300&quot; value=&quot;Slide 7 - &amp;quot;Egészséges forrásszerkezet, alacsony leverage párosulva relatíve magas, de csökkenő hitel/betét rátával&amp;quot;&quot;/&gt;&lt;property id=&quot;20307&quot; value=&quot;648&quot;/&gt;&lt;/object&gt;&lt;object type=&quot;3&quot; unique_id=&quot;10253&quot;&gt;&lt;property id=&quot;20148&quot; value=&quot;5&quot;/&gt;&lt;property id=&quot;20300&quot; value=&quot;Slide 8 - &amp;quot;Az OTP részvényárfolyama a jó eredmény és a stabil működés ellenére megsínylette a magyar makrogazdasági és a banks&quot;/&gt;&lt;property id=&quot;20307&quot; value=&quot;625&quot;/&gt;&lt;/object&gt;&lt;object type=&quot;3&quot; unique_id=&quot;10254&quot;&gt;&lt;property id=&quot;20148&quot; value=&quot;5&quot;/&gt;&lt;property id=&quot;20300&quot; value=&quot;Slide 9 - &amp;quot;Az OTP részvényárfolyam túlszárnyalta a bankszektori átlagot az elmúlt évtizedben. A válság kezdete óta (2008Q2) sz&quot;/&gt;&lt;property id=&quot;20307&quot; value=&quot;655&quot;/&gt;&lt;/object&gt;&lt;object type=&quot;3&quot; unique_id=&quot;10255&quot;&gt;&lt;property id=&quot;20148&quot; value=&quot;5&quot;/&gt;&lt;property id=&quot;20300&quot; value=&quot;Slide 10&quot;/&gt;&lt;property id=&quot;20307&quot; value=&quot;652&quot;/&gt;&lt;/object&gt;&lt;object type=&quot;3&quot; unique_id=&quot;10256&quot;&gt;&lt;property id=&quot;20148&quot; value=&quot;5&quot;/&gt;&lt;property id=&quot;20300&quot; value=&quot;Slide 11 - &amp;quot;A várakozásokat felülmúló 130 milliárd forintos első kilenc havi eredmény (-25% y/y), erős működési eredmény (330 &quot;/&gt;&lt;property id=&quot;20307&quot; value=&quot;649&quot;/&gt;&lt;/object&gt;&lt;object type=&quot;3&quot; unique_id=&quot;10257&quot;&gt;&lt;property id=&quot;20148&quot; value=&quot;5&quot;/&gt;&lt;property id=&quot;20300&quot; value=&quot;Slide 12 - &amp;quot;A működési eredmény 5%-os q/q növekedése a stabil bevételek mellett csökkenő működési költségek eredménye (-6% q/q&quot;/&gt;&lt;property id=&quot;20307&quot; value=&quot;627&quot;/&gt;&lt;/object&gt;&lt;object type=&quot;3&quot; unique_id=&quot;10258&quot;&gt;&lt;property id=&quot;20148&quot; value=&quot;5&quot;/&gt;&lt;property id=&quot;20300&quot; value=&quot;Slide 13 - &amp;quot;Az összes banki bevételek q/q változatlan maradtak, nettó kamatmarzs stabilan magas (2009 3Q: 5,69%)&amp;quot;&quot;/&gt;&lt;property id=&quot;20307&quot; value=&quot;628&quot;/&gt;&lt;/object&gt;&lt;object type=&quot;3&quot; unique_id=&quot;10259&quot;&gt;&lt;property id=&quot;20148&quot; value=&quot;5&quot;/&gt;&lt;property id=&quot;20300&quot; value=&quot;Slide 14 - &amp;quot;Stabil bevételek és jó működési hatékonyság a főbb piacokon, jelentős portfolió-minőség romlás csak Ukrajnában&amp;quot;&quot;/&gt;&lt;property id=&quot;20307&quot; value=&quot;650&quot;/&gt;&lt;/object&gt;&lt;object type=&quot;3&quot; unique_id=&quot;10260&quot;&gt;&lt;property id=&quot;20148&quot; value=&quot;5&quot;/&gt;&lt;property id=&quot;20300&quot; value=&quot;Slide 15 - &amp;quot;A banki bevételek y/y jelentősen javultak Oroszország kivételével.&amp;#x0D;&amp;#x0A;Oroszországban q/q már nőtt a marzs, a bevétele&quot;/&gt;&lt;property id=&quot;20307&quot; value=&quot;630&quot;/&gt;&lt;/object&gt;&lt;object type=&quot;3&quot; unique_id=&quot;10261&quot;&gt;&lt;property id=&quot;20148&quot; value=&quot;5&quot;/&gt;&lt;property id=&quot;20300&quot; value=&quot;Slide 16 - &amp;quot;A árfolyamszűrt konszolidált hitelállomány 2009 3Q-ban kismértékben csökkent, a Core, az orosz és a bolgár állomán&quot;/&gt;&lt;property id=&quot;20307&quot; value=&quot;632&quot;/&gt;&lt;/object&gt;&lt;object type=&quot;3&quot; unique_id=&quot;10262&quot;&gt;&lt;property id=&quot;20148&quot; value=&quot;5&quot;/&gt;&lt;property id=&quot;20300&quot; value=&quot;Slide 17 - &amp;quot;Az árfolyamszűrt betétállomány 5%-kal nőtt q/q konszolidált szinten, amihez a magyar és a jelentősebb külföldi cso&quot;/&gt;&lt;property id=&quot;20307&quot; value=&quot;633&quot;/&gt;&lt;/object&gt;&lt;object type=&quot;3&quot; unique_id=&quot;10263&quot;&gt;&lt;property id=&quot;20148&quot; value=&quot;5&quot;/&gt;&lt;property id=&quot;20300&quot; value=&quot;Slide 18 - &amp;quot;A konszolidált nettó jutalékeredmény csak mérsékelten csökkent (-1% q/q) elsősorban a relatíve stabil OTP Core jut&quot;/&gt;&lt;property id=&quot;20307&quot; value=&quot;634&quot;/&gt;&lt;/object&gt;&lt;object type=&quot;3&quot; unique_id=&quot;10264&quot;&gt;&lt;property id=&quot;20148&quot; value=&quot;5&quot;/&gt;&lt;property id=&quot;20300&quot; value=&quot;Slide 19 - &amp;quot;A mérsékeltebb üzleti aktivitás szigorú költségkontrollal párosult, az időszaki kiadás/bevétel ráta (42,7%) jóval &quot;/&gt;&lt;property id=&quot;20307&quot; value=&quot;635&quot;/&gt;&lt;/object&gt;&lt;object type=&quot;3&quot; unique_id=&quot;10265&quot;&gt;&lt;property id=&quot;20148&quot; value=&quot;5&quot;/&gt;&lt;property id=&quot;20300&quot; value=&quot;Slide 20 - &amp;quot;2009 3Q-ban folytatódott a portfolióminőség romlása, a q/q 20%-kal magasabb hitelkockázati költség mellett a fedez&quot;/&gt;&lt;property id=&quot;20307&quot; value=&quot;636&quot;/&gt;&lt;/object&gt;&lt;object type=&quot;3&quot; unique_id=&quot;10266&quot;&gt;&lt;property id=&quot;20148&quot; value=&quot;5&quot;/&gt;&lt;property id=&quot;20300&quot; value=&quot;Slide 21 - &amp;quot;Az OTP Core esetében mérséklődött a portfolió-romlás üteme. Ukrajnában a romló hitelminőség és a magas céltartalék&quot;/&gt;&lt;property id=&quot;20307&quot; value=&quot;637&quot;/&gt;&lt;/object&gt;&lt;object type=&quot;3&quot; unique_id=&quot;10267&quot;&gt;&lt;property id=&quot;20148&quot; value=&quot;5&quot;/&gt;&lt;property id=&quot;20300&quot; value=&quot;Slide 22 - &amp;quot;Lassuló növekedés mellett az átstrukturált hitelek állománya az OTP Banknál december végén elérte a 92 Mrd forinto&quot;/&gt;&lt;property id=&quot;20307&quot; value=&quot;656&quot;/&gt;&lt;/object&gt;&lt;object type=&quot;3&quot; unique_id=&quot;10268&quot;&gt;&lt;property id=&quot;20148&quot; value=&quot;5&quot;/&gt;&lt;property id=&quot;20300&quot; value=&quot;Slide 23&quot;/&gt;&lt;property id=&quot;20307&quot; value=&quot;653&quot;/&gt;&lt;/object&gt;&lt;object type=&quot;3&quot; unique_id=&quot;10269&quot;&gt;&lt;property id=&quot;20148&quot; value=&quot;5&quot;/&gt;&lt;property id=&quot;20300&quot; value=&quot;Slide 24 - &amp;quot;A növekedés lassulásával, a jövedelmek és a fogyasztás visszaesésével párhuzamosan a hitelkereslet továbbra is a k&quot;/&gt;&lt;property id=&quot;20307&quot; value=&quot;645&quot;/&gt;&lt;/object&gt;&lt;object type=&quot;3&quot; unique_id=&quot;10270&quot;&gt;&lt;property id=&quot;20148&quot; value=&quot;5&quot;/&gt;&lt;property id=&quot;20300&quot; value=&quot;Slide 25 - &amp;quot;A versenytársak piaci szerepe erősödött mind a hitelezés, mind a lakossági &amp;#x0D;&amp;#x0A;forrásgyűjtés területén&amp;quot;&quot;/&gt;&lt;property id=&quot;20307&quot; value=&quot;617&quot;/&gt;&lt;/object&gt;&lt;object type=&quot;3&quot; unique_id=&quot;10271&quot;&gt;&lt;property id=&quot;20148&quot; value=&quot;5&quot;/&gt;&lt;property id=&quot;20300&quot; value=&quot;Slide 26 - &amp;quot;2010 legfontosabb céljai, feladatai&amp;quot;&quot;/&gt;&lt;property id=&quot;20307&quot; value=&quot;618&quot;/&gt;&lt;/object&gt;&lt;object type=&quot;3&quot; unique_id=&quot;10272&quot;&gt;&lt;property id=&quot;20148&quot; value=&quot;5&quot;/&gt;&lt;property id=&quot;20300&quot; value=&quot;Slide 27 - &amp;quot;A próbavásárlások alapján az értékesítés színvonalában nem vagyunk lényegesen lemaradva a versenytársaktól, azonba&quot;/&gt;&lt;property id=&quot;20307&quot; value=&quot;642&quot;/&gt;&lt;/object&gt;&lt;object type=&quot;3&quot; unique_id=&quot;10273&quot;&gt;&lt;property id=&quot;20148&quot; value=&quot;5&quot;/&gt;&lt;property id=&quot;20300&quot; value=&quot;Slide 28 - &amp;quot;Az erősebb szabályozottság a bankok és az ügyfelek közti bizalom erősítését/helyreállítását szolgálja&amp;quot;&quot;/&gt;&lt;property id=&quot;20307&quot; value=&quot;599&quot;/&gt;&lt;/object&gt;&lt;object type=&quot;3&quot; unique_id=&quot;10274&quot;&gt;&lt;property id=&quot;20148&quot; value=&quot;5&quot;/&gt;&lt;property id=&quot;20300&quot; value=&quot;Slide 29&quot;/&gt;&lt;property id=&quot;20307&quot; value=&quot;654&quot;/&gt;&lt;/object&gt;&lt;object type=&quot;3&quot; unique_id=&quot;10275&quot;&gt;&lt;property id=&quot;20148&quot; value=&quot;5&quot;/&gt;&lt;property id=&quot;20300&quot; value=&quot;Slide 30 - &amp;quot;No significant peaks in the maturity profile of senior bonds and loans; refinancing of mortgage bonds secured as a&quot;/&gt;&lt;property id=&quot;20307&quot; value=&quot;623&quot;/&gt;&lt;/object&gt;&lt;object type=&quot;3&quot; unique_id=&quot;10276&quot;&gt;&lt;property id=&quot;20148&quot; value=&quot;5&quot;/&gt;&lt;property id=&quot;20300&quot; value=&quot;Slide 31 - &amp;quot;A hitel/betét mutató csoportszinten jelentősen csökkent q/q, a legnagyobb mértékű alkalmazkodást a magas hitel/bet&quot;/&gt;&lt;property id=&quot;20307&quot; value=&quot;631&quot;/&gt;&lt;/object&gt;&lt;/object&gt;&lt;/object&gt;&lt;/database&gt;"/>
  <p:tag name="SECTOMILLISECCONVERTED" val="1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7&quot;&gt;&lt;elem m_fUsage=&quot;1.97559000000000020000E+000&quot;&gt;&lt;m_ppcolschidx val=&quot;0&quot;/&gt;&lt;m_rgb r=&quot;e2&quot; g=&quot;80&quot; b=&quot;1d&quot;/&gt;&lt;/elem&gt;&lt;elem m_fUsage=&quot;1.76992024307402400000E+000&quot;&gt;&lt;m_ppcolschidx val=&quot;0&quot;/&gt;&lt;m_rgb r=&quot;99&quot; g=&quot;cc&quot; b=&quot;0&quot;/&gt;&lt;/elem&gt;&lt;elem m_fUsage=&quot;1.57125314618999990000E+000&quot;&gt;&lt;m_ppcolschidx val=&quot;0&quot;/&gt;&lt;m_rgb r=&quot;0&quot; g=&quot;70&quot; b=&quot;c0&quot;/&gt;&lt;/elem&gt;&lt;elem m_fUsage=&quot;1.03005374480893060000E+000&quot;&gt;&lt;m_ppcolschidx val=&quot;0&quot;/&gt;&lt;m_rgb r=&quot;33&quot; g=&quot;99&quot; b=&quot;33&quot;/&gt;&lt;/elem&gt;&lt;elem m_fUsage=&quot;1.00000000000000000000E+000&quot;&gt;&lt;m_ppcolschidx val=&quot;0&quot;/&gt;&lt;m_rgb r=&quot;4e&quot; g=&quot;8d&quot; b=&quot;32&quot;/&gt;&lt;/elem&gt;&lt;elem m_fUsage=&quot;9.00000000000000020000E-001&quot;&gt;&lt;m_ppcolschidx val=&quot;0&quot;/&gt;&lt;m_rgb r=&quot;5b&quot; g=&quot;15&quot; b=&quot;27&quot;/&gt;&lt;/elem&gt;&lt;elem m_fUsage=&quot;8.56630954495042120000E-001&quot;&gt;&lt;m_ppcolschidx val=&quot;0&quot;/&gt;&lt;m_rgb r=&quot;c6&quot; g=&quot;e0&quot; b=&quot;9e&quot;/&gt;&lt;/elem&gt;&lt;elem m_fUsage=&quot;3.87420489000000150000E-001&quot;&gt;&lt;m_ppcolschidx val=&quot;0&quot;/&gt;&lt;m_rgb r=&quot;f1&quot; g=&quot;b4&quot; b=&quot;23&quot;/&gt;&lt;/elem&gt;&lt;elem m_fUsage=&quot;1.84035714240234100000E-001&quot;&gt;&lt;m_ppcolschidx val=&quot;0&quot;/&gt;&lt;m_rgb r=&quot;2b&quot; g=&quot;80&quot; b=&quot;2b&quot;/&gt;&lt;/elem&gt;&lt;elem m_fUsage=&quot;1.42950040574499670000E-001&quot;&gt;&lt;m_ppcolschidx val=&quot;0&quot;/&gt;&lt;m_rgb r=&quot;25&quot; g=&quot;53&quot; b=&quot;17&quot;/&gt;&lt;/elem&gt;&lt;elem m_fUsage=&quot;5.07600414711858180000E-002&quot;&gt;&lt;m_ppcolschidx val=&quot;0&quot;/&gt;&lt;m_rgb r=&quot;43&quot; g=&quot;c0&quot; b=&quot;43&quot;/&gt;&lt;/elem&gt;&lt;elem m_fUsage=&quot;1.64232032682606750000E-002&quot;&gt;&lt;m_ppcolschidx val=&quot;0&quot;/&gt;&lt;m_rgb r=&quot;7&quot; g=&quot;f1&quot; b=&quot;31&quot;/&gt;&lt;/elem&gt;&lt;elem m_fUsage=&quot;1.64232032682606750000E-002&quot;&gt;&lt;m_ppcolschidx val=&quot;0&quot;/&gt;&lt;m_rgb r=&quot;ff&quot; g=&quot;99&quot; b=&quot;0&quot;/&gt;&lt;/elem&gt;&lt;elem m_fUsage=&quot;1.64232032682606750000E-002&quot;&gt;&lt;m_ppcolschidx val=&quot;0&quot;/&gt;&lt;m_rgb r=&quot;97&quot; g=&quot;c0&quot; b=&quot;ff&quot;/&gt;&lt;/elem&gt;&lt;elem m_fUsage=&quot;1.64232032682606750000E-002&quot;&gt;&lt;m_ppcolschidx val=&quot;0&quot;/&gt;&lt;m_rgb r=&quot;f5&quot; g=&quot;97&quot; b=&quot;2e&quot;/&gt;&lt;/elem&gt;&lt;elem m_fUsage=&quot;1.64232032682606750000E-002&quot;&gt;&lt;m_ppcolschidx val=&quot;0&quot;/&gt;&lt;m_rgb r=&quot;34&quot; g=&quot;af&quot; b=&quot;d3&quot;/&gt;&lt;/elem&gt;&lt;elem m_fUsage=&quot;1.64232032682606750000E-002&quot;&gt;&lt;m_ppcolschidx val=&quot;0&quot;/&gt;&lt;m_rgb r=&quot;d1&quot; g=&quot;e&quot; b=&quot;44&quot;/&gt;&lt;/elem&gt;&lt;/m_vecMRU&gt;&lt;/m_mruColor&gt;&lt;m_mapectfillschemeMRU&gt;&lt;key val=&quot;0&quot;/&gt;&lt;elem&gt;&lt;m_nPartnerID val=&quot;530&quot;/&gt;&lt;m_nIndex val=&quot;2&quot;/&gt;&lt;/elem&gt;&lt;key val=&quot;1&quot;/&gt;&lt;elem&gt;&lt;m_nPartnerID val=&quot;530&quot;/&gt;&lt;m_nIndex val=&quot;4&quot;/&gt;&lt;/elem&gt;&lt;key val=&quot;6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y/%m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MinusSymbol&gt;-&lt;/m_chMinus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2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zf_mu130CPKPwV.x.aI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BHdYuJUin.vpvLpGZT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.A.bklk0W0wPQcAkWjb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Yzs1jYtEu_Y42eYIS6x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NbJmBE0k..ABFsKNumg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g5yl_Azk6jrYMJ91Xhr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g5yl_Azk6jrYMJ91Xhr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ma1LmAR02HzHvschZS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NbJmBE0k..ABFsKNumg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g5yl_Azk6jrYMJ91Xhr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NbJmBE0k..ABFsKNumg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NbJmBE0k..ABFsKNumg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NbJmBE0k..ABFsKNumg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yFSsrFUECQOE1wJBhrS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L6VesAl06OGK7u2Yn6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fYC0KvzkqsxI3_322z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Y5vKKCpk2Bz4Qe_oIo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R35KFLTESrgjGDZf5xn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xGhMpSUG002YN49gra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XZOkCNbE2cJ9spG57gg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NPaiFs2UedmfWSHLTHH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fszU2.X063IVQs1QoNH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5FxsMhHUC6eP9.vzfSs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Q760V790y6L0K211utG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NbTHVpCUqteddUhfwup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EYjO0QrUqXLd04AMJB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L1ylnTpEGh43RaV7_L9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pK52n5ekyeVLfbGaESj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1bykInPEuuyKKlrXlQA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8ACpiBGUqITHE2HkMPH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_mqB1xmES94OKgmqEfI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QgDEho9UG59A7P.VdM5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KWojozC0agfErLV9DiW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yvfNUBEORQqEpDpKsB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iku0JZPU2wD3zxTQfW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BHdYuJUin.vpvLpGZT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xe1RlkhE2SDWDcCdn1z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fnt4KLZ0yDE0y8dw9dL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.iBQNHO0OYPVI4Q9Miq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r2qsqlWkqZtkBsBJYn_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bZERZnY06cNl46oUjZH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pM5hhRcEO4qInxehUzl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zWNVfOfUmqAKE7be.LX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waSRGP6U6DmhC2_ghA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P5IFqb0UiCbEZ4KKZb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GnLudMV0eP.AmwsH2U7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GuY9eSC0S5AgkkZhdlf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gJCwxIZkKyEydk4EXb_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iK2Pytx06BvEwjKbtMB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zcWMeWsESdqdFMHtbq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Kce3Q9.kOkQXBSPNPkr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r6ckujKEa.plZEQBbUo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BJIKTLtk.scb92.6B0.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wQGHOdhkWnUGsSP5gq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tfc122UaIOotRpBXIz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Sgp4V6_Eq1fnXbv1wM8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sFnCSiR0y6nRLeUfX0W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xym1lDhkmH.TpJf0ioS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zWNVfOfUmqAKE7be.LX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wQGHOdhkWnUGsSP5gqA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BHdYuJUin.vpvLpGZT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.A.bklk0W0wPQcAkWjb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ys1oUgkaAUN8N9cWiG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g5yl_Azk6jrYMJ91Xhr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ys1oUgkaAUN8N9cWi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ys1oUgkaAUN8N9cWiG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uBaJnCUWcteiSVw5jK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tCenYK60CJFT2S9yC2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BHdYuJUin.vpvLpGZ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.A.bklk0W0wPQcAkWj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MKQ8MLESBCrC4Y3TWC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G9lRvykqKmxY3pKOo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WxAi2YESWVUZz4WYLj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BHdYuJUin.vpvLpGZ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zf_mu130CPKPwV.x.aI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.A.bklk0W0wPQcAkWjb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A4C0dukuu523.WT.Ri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5Gt63drUOzGYnlQNNC9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a4zfk0y9z6phV38P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wpO_lf0GUAuctkmoLq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ys1oUgkaAUN8N9cWi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Yzs1jYtEu_Y42eYIS6x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ys1oUgkaAUN8N9cWiG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G9lRvykqKmxY3pKOo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g4OEZdk6hy2qF.YH_G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dJ.2eVLUewW4EQrI.nR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u.hTGJvE.Fvyo0LVZLi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aZVwU_UG9B5rZREfE2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GdEkaH40CYKtlMRinwp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6kJ1gk0SF8.e5wWL4ew"/>
</p:tagLst>
</file>

<file path=ppt/theme/theme1.xml><?xml version="1.0" encoding="utf-8"?>
<a:theme xmlns:a="http://schemas.openxmlformats.org/drawingml/2006/main" name="14_cím">
  <a:themeElements>
    <a:clrScheme name="OTP_v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770"/>
      </a:accent1>
      <a:accent2>
        <a:srgbClr val="35BF38"/>
      </a:accent2>
      <a:accent3>
        <a:srgbClr val="99CC00"/>
      </a:accent3>
      <a:accent4>
        <a:srgbClr val="DFF5C0"/>
      </a:accent4>
      <a:accent5>
        <a:srgbClr val="BBE0E3"/>
      </a:accent5>
      <a:accent6>
        <a:srgbClr val="C30C3E"/>
      </a:accent6>
      <a:hlink>
        <a:srgbClr val="FFFFFF"/>
      </a:hlink>
      <a:folHlink>
        <a:srgbClr val="000000"/>
      </a:folHlink>
    </a:clrScheme>
    <a:fontScheme name="14_cí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ím 1">
        <a:dk1>
          <a:srgbClr val="000000"/>
        </a:dk1>
        <a:lt1>
          <a:srgbClr val="FFFFFF"/>
        </a:lt1>
        <a:dk2>
          <a:srgbClr val="000000"/>
        </a:dk2>
        <a:lt2>
          <a:srgbClr val="FF00FF"/>
        </a:lt2>
        <a:accent1>
          <a:srgbClr val="FFCC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8A2D"/>
        </a:accent6>
        <a:hlink>
          <a:srgbClr val="0000FE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ím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FF"/>
      </a:lt2>
      <a:accent1>
        <a:srgbClr val="FFCC00"/>
      </a:accent1>
      <a:accent2>
        <a:srgbClr val="339933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8A2D"/>
      </a:accent6>
      <a:hlink>
        <a:srgbClr val="0000FE"/>
      </a:hlink>
      <a:folHlink>
        <a:srgbClr val="66CCFF"/>
      </a:folHlink>
    </a:clrScheme>
    <a:fontScheme name="4_cí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í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3_Egyéni tervezés">
  <a:themeElements>
    <a:clrScheme name="43_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3_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3_Egyéni tervezés">
  <a:themeElements>
    <a:clrScheme name="53_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3_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3_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4_Egyéni tervezés">
  <a:themeElements>
    <a:clrScheme name="53_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3_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3_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cím">
  <a:themeElements>
    <a:clrScheme name="OTP_v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770"/>
      </a:accent1>
      <a:accent2>
        <a:srgbClr val="35BF38"/>
      </a:accent2>
      <a:accent3>
        <a:srgbClr val="99CC00"/>
      </a:accent3>
      <a:accent4>
        <a:srgbClr val="DFF5C0"/>
      </a:accent4>
      <a:accent5>
        <a:srgbClr val="BBE0E3"/>
      </a:accent5>
      <a:accent6>
        <a:srgbClr val="C30C3E"/>
      </a:accent6>
      <a:hlink>
        <a:srgbClr val="FFFFFF"/>
      </a:hlink>
      <a:folHlink>
        <a:srgbClr val="000000"/>
      </a:folHlink>
    </a:clrScheme>
    <a:fontScheme name="14_cí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ím 1">
        <a:dk1>
          <a:srgbClr val="000000"/>
        </a:dk1>
        <a:lt1>
          <a:srgbClr val="FFFFFF"/>
        </a:lt1>
        <a:dk2>
          <a:srgbClr val="000000"/>
        </a:dk2>
        <a:lt2>
          <a:srgbClr val="FF00FF"/>
        </a:lt2>
        <a:accent1>
          <a:srgbClr val="FFCC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8A2D"/>
        </a:accent6>
        <a:hlink>
          <a:srgbClr val="0000FE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99283</TotalTime>
  <Words>1872</Words>
  <Application>Microsoft Office PowerPoint</Application>
  <PresentationFormat>A4 (210x297 mm)</PresentationFormat>
  <Paragraphs>434</Paragraphs>
  <Slides>30</Slides>
  <Notes>29</Notes>
  <HiddenSlides>0</HiddenSlides>
  <MMClips>0</MMClips>
  <ScaleCrop>false</ScaleCrop>
  <HeadingPairs>
    <vt:vector size="6" baseType="variant">
      <vt:variant>
        <vt:lpstr>Téma</vt:lpstr>
      </vt:variant>
      <vt:variant>
        <vt:i4>6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14_cím</vt:lpstr>
      <vt:lpstr>4_cím</vt:lpstr>
      <vt:lpstr>43_Egyéni tervezés</vt:lpstr>
      <vt:lpstr>53_Egyéni tervezés</vt:lpstr>
      <vt:lpstr>54_Egyéni tervezés</vt:lpstr>
      <vt:lpstr>15_cím</vt:lpstr>
      <vt:lpstr>think-cell Slide</vt:lpstr>
      <vt:lpstr>Diagram</vt:lpstr>
      <vt:lpstr>PowerPoint bemutató</vt:lpstr>
      <vt:lpstr>PowerPoint bemutató</vt:lpstr>
      <vt:lpstr>A költségvetési hiánycsökkentés továbbra is mindenhol fékezi a gazdasági növekedést, kivéve Japánt </vt:lpstr>
      <vt:lpstr>Az adósságráták még emelkednek, így további kiigazításra lesz szükség</vt:lpstr>
      <vt:lpstr>A növekedést jelenleg a jegybankok támogatják, zéró kamatpolitikával és szinte korlátlan pénzteremtéssel. De ez az USA-ban véget érhet</vt:lpstr>
      <vt:lpstr>PowerPoint bemutató</vt:lpstr>
      <vt:lpstr>Eurózóna: A számos megoldatlan probléma miatt Európa 2013 végén kászálódhat ki a recesszióból</vt:lpstr>
      <vt:lpstr>PowerPoint bemutató</vt:lpstr>
      <vt:lpstr>A tőkeszegény régiós gazdaságok növekedésének fő motorja az export és a tőkebeáramlás</vt:lpstr>
      <vt:lpstr>PowerPoint bemutató</vt:lpstr>
      <vt:lpstr>PowerPoint bemutató</vt:lpstr>
      <vt:lpstr>Mindez az európaival együttmozgó, de annál békeidőkben magasabb, de recessziókban akár alacsonyabb régiós növekedést eredményez</vt:lpstr>
      <vt:lpstr>PowerPoint bemutató</vt:lpstr>
      <vt:lpstr>A 2012-es hiánycél teljesült a számos, a GDP 6%-át elérő kiigazítás miatt. Előretekintve is 3% körüli hiány várható </vt:lpstr>
      <vt:lpstr>Az államadósság emelkedése véget ért. Előretekintve az alacsony hiány ellenére is csak mérsékelt csökkenés várható a lassú gazdasági növekedés miatt</vt:lpstr>
      <vt:lpstr>2013 Külső egyensúly I: Korábban nem látott szintre emelkedett a külső egyensúly többlete</vt:lpstr>
      <vt:lpstr>2013 Külső egyensúly II: Végre gyorsan csökken a külső adósság és ezzel a sebezhetőség</vt:lpstr>
      <vt:lpstr>PowerPoint bemutató</vt:lpstr>
      <vt:lpstr>2013: Növekedés: az OTP 1%-os növekedést vár a tavalyi 1,7%-os recesszió után, sajnos zömében egyszeri tényezők miatt </vt:lpstr>
      <vt:lpstr>2013 Összefoglalás: a helyzet enyhén javul 2013-ban, de továbbra sem lesz igazán kedvező. Emellett érdemes figyelni a kockázatokra is. </vt:lpstr>
      <vt:lpstr>De középtávon a régiós 3,5-4%-tól lényegesen elmaradó, 2% körüli növekedést vár a piac Magyarországtól</vt:lpstr>
      <vt:lpstr>Ami alapján a lemaradás tovább nő 2017-ig</vt:lpstr>
      <vt:lpstr>PowerPoint bemutató</vt:lpstr>
      <vt:lpstr>PowerPoint bemutató</vt:lpstr>
      <vt:lpstr>Az ok: a tőkevonzó képesség drasztikus romlása. A Német-Magyar Iparkamara felmérése szerint a 4. helyről a 10-re estünk vissza 2006és 2012 között</vt:lpstr>
      <vt:lpstr>PowerPoint bemutató</vt:lpstr>
      <vt:lpstr>Monetáris politika: a cél alá süllyedő infláció lehetővé teszi az  alapkamat csökkentését…</vt:lpstr>
      <vt:lpstr>Monetáris politika: a hosszú hozamok 2005 óta nem látott mélységekbe süllyedtek</vt:lpstr>
      <vt:lpstr>MNB: konzervatív az eddigi megközelítés, egyelőre nem realizálódtak a piaci aggodalmak</vt:lpstr>
      <vt:lpstr>PowerPoint bemutató</vt:lpstr>
    </vt:vector>
  </TitlesOfParts>
  <Company>OTP Bank Nyrt.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dia</dc:title>
  <dc:creator>Hasszán Tamás</dc:creator>
  <cp:lastModifiedBy>Tardos Gergely</cp:lastModifiedBy>
  <cp:revision>3065</cp:revision>
  <cp:lastPrinted>2013-04-25T09:54:43Z</cp:lastPrinted>
  <dcterms:created xsi:type="dcterms:W3CDTF">2007-01-24T09:37:29Z</dcterms:created>
  <dcterms:modified xsi:type="dcterms:W3CDTF">2013-05-28T12:19:08Z</dcterms:modified>
</cp:coreProperties>
</file>